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50" r:id="rId3"/>
    <p:sldId id="257" r:id="rId4"/>
    <p:sldId id="258" r:id="rId5"/>
    <p:sldId id="351" r:id="rId6"/>
    <p:sldId id="352" r:id="rId7"/>
    <p:sldId id="260" r:id="rId8"/>
    <p:sldId id="357" r:id="rId9"/>
    <p:sldId id="265" r:id="rId10"/>
    <p:sldId id="269" r:id="rId11"/>
    <p:sldId id="356" r:id="rId12"/>
    <p:sldId id="271" r:id="rId13"/>
    <p:sldId id="353" r:id="rId14"/>
    <p:sldId id="275" r:id="rId15"/>
    <p:sldId id="277" r:id="rId16"/>
    <p:sldId id="355" r:id="rId17"/>
    <p:sldId id="358" r:id="rId18"/>
    <p:sldId id="279" r:id="rId19"/>
    <p:sldId id="282" r:id="rId20"/>
    <p:sldId id="284" r:id="rId21"/>
    <p:sldId id="286" r:id="rId22"/>
    <p:sldId id="288" r:id="rId23"/>
    <p:sldId id="290" r:id="rId24"/>
    <p:sldId id="293" r:id="rId25"/>
    <p:sldId id="295" r:id="rId26"/>
    <p:sldId id="298" r:id="rId27"/>
    <p:sldId id="300" r:id="rId28"/>
    <p:sldId id="302" r:id="rId29"/>
    <p:sldId id="304" r:id="rId30"/>
    <p:sldId id="322" r:id="rId31"/>
  </p:sldIdLst>
  <p:sldSz cx="9144000" cy="6858000" type="screen4x3"/>
  <p:notesSz cx="9925050" cy="67960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6" roundtripDataSignature="AMtx7mhF/QqhaDXEFAqeLTXrK4Mfpxu0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350FD4-E3AA-4B1E-80C1-377C542DA80F}">
  <a:tblStyle styleId="{A7350FD4-E3AA-4B1E-80C1-377C542DA8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6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77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Tx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mortalidade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infantil</a:t>
            </a:r>
            <a:endParaRPr lang="en-US" baseline="0" dirty="0" smtClean="0"/>
          </a:p>
          <a:p>
            <a:pPr>
              <a:defRPr/>
            </a:pPr>
            <a:r>
              <a:rPr lang="en-US" baseline="0" dirty="0" err="1" smtClean="0"/>
              <a:t>Série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histórica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10</c:v>
                </c:pt>
                <c:pt idx="1">
                  <c:v>17</c:v>
                </c:pt>
                <c:pt idx="2">
                  <c:v>13</c:v>
                </c:pt>
                <c:pt idx="3">
                  <c:v>7.56</c:v>
                </c:pt>
                <c:pt idx="4">
                  <c:v>7</c:v>
                </c:pt>
                <c:pt idx="5">
                  <c:v>5.0999999999999996</c:v>
                </c:pt>
                <c:pt idx="6">
                  <c:v>11.2</c:v>
                </c:pt>
                <c:pt idx="7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257920"/>
        <c:axId val="135856128"/>
      </c:barChart>
      <c:catAx>
        <c:axId val="5425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856128"/>
        <c:crosses val="autoZero"/>
        <c:auto val="1"/>
        <c:lblAlgn val="ctr"/>
        <c:lblOffset val="100"/>
        <c:noMultiLvlLbl val="0"/>
      </c:catAx>
      <c:valAx>
        <c:axId val="13585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257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9</c:v>
                </c:pt>
                <c:pt idx="1">
                  <c:v>15</c:v>
                </c:pt>
                <c:pt idx="2">
                  <c:v>18</c:v>
                </c:pt>
                <c:pt idx="3">
                  <c:v>18</c:v>
                </c:pt>
                <c:pt idx="4">
                  <c:v>5</c:v>
                </c:pt>
                <c:pt idx="5">
                  <c:v>5</c:v>
                </c:pt>
                <c:pt idx="6">
                  <c:v>12</c:v>
                </c:pt>
                <c:pt idx="7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27872"/>
        <c:axId val="136529408"/>
      </c:barChart>
      <c:catAx>
        <c:axId val="13652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529408"/>
        <c:crosses val="autoZero"/>
        <c:auto val="1"/>
        <c:lblAlgn val="ctr"/>
        <c:lblOffset val="100"/>
        <c:noMultiLvlLbl val="0"/>
      </c:catAx>
      <c:valAx>
        <c:axId val="13652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52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36640"/>
        <c:axId val="159538176"/>
      </c:barChart>
      <c:catAx>
        <c:axId val="1595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538176"/>
        <c:crosses val="autoZero"/>
        <c:auto val="1"/>
        <c:lblAlgn val="ctr"/>
        <c:lblOffset val="100"/>
        <c:noMultiLvlLbl val="0"/>
      </c:catAx>
      <c:valAx>
        <c:axId val="15953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536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9925050" cy="67960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9925050" cy="67960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9925050" cy="67960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/>
          <p:nvPr/>
        </p:nvSpPr>
        <p:spPr>
          <a:xfrm>
            <a:off x="0" y="0"/>
            <a:ext cx="9925050" cy="6796087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dt" idx="10"/>
          </p:nvPr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ftr" idx="11"/>
          </p:nvPr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12"/>
          </p:nvPr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/>
          </a:p>
        </p:txBody>
      </p:sp>
      <p:sp>
        <p:nvSpPr>
          <p:cNvPr id="12" name="Google Shape;12;n"/>
          <p:cNvSpPr>
            <a:spLocks noGrp="1" noRot="1" noChangeAspect="1"/>
          </p:cNvSpPr>
          <p:nvPr>
            <p:ph type="sldImg" idx="3"/>
          </p:nvPr>
        </p:nvSpPr>
        <p:spPr>
          <a:xfrm>
            <a:off x="-11798300" y="-11798300"/>
            <a:ext cx="11793537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57507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&lt;</a:t>
            </a:r>
            <a:r>
              <a:rPr lang="en-US" dirty="0" err="1"/>
              <a:t>cabeçalho</a:t>
            </a:r>
            <a:r>
              <a:rPr lang="en-US"/>
              <a:t>&gt;</a:t>
            </a: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dt" idx="10"/>
          </p:nvPr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&lt;data/hora&gt;</a:t>
            </a: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ftr" idx="11"/>
          </p:nvPr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&lt;rodapé&gt;</a:t>
            </a:r>
            <a:endParaRPr/>
          </a:p>
        </p:txBody>
      </p:sp>
      <p:sp>
        <p:nvSpPr>
          <p:cNvPr id="56" name="Google Shape;56;p1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57" name="Google Shape;57;p1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58" name="Google Shape;58;p1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59" name="Google Shape;59;p1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3263900" y="515938"/>
            <a:ext cx="3397250" cy="2547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/>
          <p:nvPr/>
        </p:nvSpPr>
        <p:spPr>
          <a:xfrm>
            <a:off x="1103312" y="3478212"/>
            <a:ext cx="8832850" cy="329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65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284" name="Google Shape;284;p13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285" name="Google Shape;285;p13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286" name="Google Shape;286;p13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sp>
        <p:nvSpPr>
          <p:cNvPr id="287" name="Google Shape;287;p13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3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39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284" name="Google Shape;284;p13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285" name="Google Shape;285;p13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286" name="Google Shape;286;p13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sp>
        <p:nvSpPr>
          <p:cNvPr id="287" name="Google Shape;287;p13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3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289" name="Google Shape;289;p13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394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323" name="Google Shape;323;p15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324" name="Google Shape;324;p15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325" name="Google Shape;325;p15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  <p:sp>
        <p:nvSpPr>
          <p:cNvPr id="326" name="Google Shape;326;p15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5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328" name="Google Shape;328;p15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5675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79680" y="4751224"/>
            <a:ext cx="5436360" cy="388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:notes"/>
          <p:cNvSpPr/>
          <p:nvPr/>
        </p:nvSpPr>
        <p:spPr>
          <a:xfrm>
            <a:off x="3850560" y="9377492"/>
            <a:ext cx="2943720" cy="4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720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9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399" name="Google Shape;399;p19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400" name="Google Shape;400;p19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401" name="Google Shape;401;p19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sp>
        <p:nvSpPr>
          <p:cNvPr id="402" name="Google Shape;402;p19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9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404" name="Google Shape;404;p19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455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1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436" name="Google Shape;436;p21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437" name="Google Shape;437;p21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438" name="Google Shape;438;p21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  <p:sp>
        <p:nvSpPr>
          <p:cNvPr id="439" name="Google Shape;439;p21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1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441" name="Google Shape;441;p21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8367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79680" y="4751224"/>
            <a:ext cx="5436360" cy="388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:notes"/>
          <p:cNvSpPr/>
          <p:nvPr/>
        </p:nvSpPr>
        <p:spPr>
          <a:xfrm>
            <a:off x="3850560" y="9377492"/>
            <a:ext cx="2943720" cy="4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40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79680" y="4751224"/>
            <a:ext cx="5436360" cy="388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:notes"/>
          <p:cNvSpPr/>
          <p:nvPr/>
        </p:nvSpPr>
        <p:spPr>
          <a:xfrm>
            <a:off x="3850560" y="9377492"/>
            <a:ext cx="2943720" cy="4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440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3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473" name="Google Shape;473;p23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474" name="Google Shape;474;p23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475" name="Google Shape;475;p23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/>
          </a:p>
        </p:txBody>
      </p:sp>
      <p:sp>
        <p:nvSpPr>
          <p:cNvPr id="476" name="Google Shape;476;p23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3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478" name="Google Shape;478;p23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1296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7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526" name="Google Shape;526;p27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527" name="Google Shape;527;p27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528" name="Google Shape;528;p27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/>
          </a:p>
        </p:txBody>
      </p:sp>
      <p:sp>
        <p:nvSpPr>
          <p:cNvPr id="529" name="Google Shape;529;p27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7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531" name="Google Shape;531;p27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3726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79680" y="4751224"/>
            <a:ext cx="5436360" cy="388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:notes"/>
          <p:cNvSpPr/>
          <p:nvPr/>
        </p:nvSpPr>
        <p:spPr>
          <a:xfrm>
            <a:off x="3850560" y="9377492"/>
            <a:ext cx="2943720" cy="4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231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9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563" name="Google Shape;563;p29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564" name="Google Shape;564;p29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565" name="Google Shape;565;p29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/>
          </a:p>
        </p:txBody>
      </p:sp>
      <p:sp>
        <p:nvSpPr>
          <p:cNvPr id="566" name="Google Shape;566;p29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9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568" name="Google Shape;568;p29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5562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1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599" name="Google Shape;599;p31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600" name="Google Shape;600;p31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601" name="Google Shape;601;p31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/>
          </a:p>
        </p:txBody>
      </p:sp>
      <p:sp>
        <p:nvSpPr>
          <p:cNvPr id="602" name="Google Shape;602;p31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1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604" name="Google Shape;604;p31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9057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3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635" name="Google Shape;635;p33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636" name="Google Shape;636;p33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637" name="Google Shape;637;p33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/>
          </a:p>
        </p:txBody>
      </p:sp>
      <p:sp>
        <p:nvSpPr>
          <p:cNvPr id="638" name="Google Shape;638;p33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3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640" name="Google Shape;640;p33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7796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35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672" name="Google Shape;672;p35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673" name="Google Shape;673;p35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674" name="Google Shape;674;p35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/>
          </a:p>
        </p:txBody>
      </p:sp>
      <p:sp>
        <p:nvSpPr>
          <p:cNvPr id="675" name="Google Shape;675;p35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35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677" name="Google Shape;677;p35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3964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8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727" name="Google Shape;727;p38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728" name="Google Shape;728;p38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729" name="Google Shape;729;p38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/>
          </a:p>
        </p:txBody>
      </p:sp>
      <p:sp>
        <p:nvSpPr>
          <p:cNvPr id="730" name="Google Shape;730;p38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8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732" name="Google Shape;732;p38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1900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0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764" name="Google Shape;764;p40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765" name="Google Shape;765;p40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766" name="Google Shape;766;p40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/>
          </a:p>
        </p:txBody>
      </p:sp>
      <p:sp>
        <p:nvSpPr>
          <p:cNvPr id="767" name="Google Shape;767;p40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40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769" name="Google Shape;769;p40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8026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3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822" name="Google Shape;822;p43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823" name="Google Shape;823;p43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824" name="Google Shape;824;p43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/>
          </a:p>
        </p:txBody>
      </p:sp>
      <p:sp>
        <p:nvSpPr>
          <p:cNvPr id="825" name="Google Shape;825;p43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43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sp>
        <p:nvSpPr>
          <p:cNvPr id="827" name="Google Shape;827;p43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369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45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859" name="Google Shape;859;p45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860" name="Google Shape;860;p45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861" name="Google Shape;861;p45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/>
          </a:p>
        </p:txBody>
      </p:sp>
      <p:sp>
        <p:nvSpPr>
          <p:cNvPr id="862" name="Google Shape;862;p45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45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sp>
        <p:nvSpPr>
          <p:cNvPr id="864" name="Google Shape;864;p45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1896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47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896" name="Google Shape;896;p47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897" name="Google Shape;897;p47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898" name="Google Shape;898;p47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/>
          </a:p>
        </p:txBody>
      </p:sp>
      <p:sp>
        <p:nvSpPr>
          <p:cNvPr id="899" name="Google Shape;899;p47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7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sp>
        <p:nvSpPr>
          <p:cNvPr id="901" name="Google Shape;901;p47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965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9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935" name="Google Shape;935;p49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936" name="Google Shape;936;p49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937" name="Google Shape;937;p49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/>
          </a:p>
        </p:txBody>
      </p:sp>
      <p:sp>
        <p:nvSpPr>
          <p:cNvPr id="938" name="Google Shape;938;p49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9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sp>
        <p:nvSpPr>
          <p:cNvPr id="940" name="Google Shape;940;p49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34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>
            <a:spLocks noGrp="1"/>
          </p:cNvSpPr>
          <p:nvPr>
            <p:ph type="body" idx="1"/>
          </p:nvPr>
        </p:nvSpPr>
        <p:spPr>
          <a:xfrm>
            <a:off x="992187" y="3271837"/>
            <a:ext cx="7937500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:notes"/>
          <p:cNvSpPr txBox="1"/>
          <p:nvPr/>
        </p:nvSpPr>
        <p:spPr>
          <a:xfrm>
            <a:off x="5622925" y="6456362"/>
            <a:ext cx="4297362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882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67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1270" name="Google Shape;1270;p67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1271" name="Google Shape;1271;p67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1272" name="Google Shape;1272;p67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/>
          </a:p>
        </p:txBody>
      </p:sp>
      <p:sp>
        <p:nvSpPr>
          <p:cNvPr id="1273" name="Google Shape;1273;p67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67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  <p:sp>
        <p:nvSpPr>
          <p:cNvPr id="1275" name="Google Shape;1275;p67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32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80" name="Google Shape;80;p3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81" name="Google Shape;81;p3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82" name="Google Shape;82;p3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sp>
        <p:nvSpPr>
          <p:cNvPr id="83" name="Google Shape;83;p3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69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0400" y="4752299"/>
            <a:ext cx="5445000" cy="3886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6:notes"/>
          <p:cNvSpPr/>
          <p:nvPr/>
        </p:nvSpPr>
        <p:spPr>
          <a:xfrm>
            <a:off x="3856680" y="9379998"/>
            <a:ext cx="2947680" cy="49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636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79680" y="4751224"/>
            <a:ext cx="5436360" cy="388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:notes"/>
          <p:cNvSpPr/>
          <p:nvPr/>
        </p:nvSpPr>
        <p:spPr>
          <a:xfrm>
            <a:off x="3850560" y="9377492"/>
            <a:ext cx="2943720" cy="493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8713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57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117" name="Google Shape;117;p5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118" name="Google Shape;118;p5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119" name="Google Shape;119;p5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sp>
        <p:nvSpPr>
          <p:cNvPr id="120" name="Google Shape;120;p5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02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117" name="Google Shape;117;p5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118" name="Google Shape;118;p5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119" name="Google Shape;119;p5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20" name="Google Shape;120;p5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024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/>
        </p:nvSpPr>
        <p:spPr>
          <a:xfrm>
            <a:off x="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&lt;cabeçalho&gt;</a:t>
            </a:r>
            <a:endParaRPr/>
          </a:p>
        </p:txBody>
      </p:sp>
      <p:sp>
        <p:nvSpPr>
          <p:cNvPr id="211" name="Google Shape;211;p9:notes"/>
          <p:cNvSpPr txBox="1"/>
          <p:nvPr/>
        </p:nvSpPr>
        <p:spPr>
          <a:xfrm>
            <a:off x="6248400" y="0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&lt;data/hora&gt;</a:t>
            </a:r>
            <a:endParaRPr/>
          </a:p>
        </p:txBody>
      </p:sp>
      <p:sp>
        <p:nvSpPr>
          <p:cNvPr id="212" name="Google Shape;212;p9:notes"/>
          <p:cNvSpPr txBox="1"/>
          <p:nvPr/>
        </p:nvSpPr>
        <p:spPr>
          <a:xfrm>
            <a:off x="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&lt;rodapé&gt;</a:t>
            </a:r>
            <a:endParaRPr/>
          </a:p>
        </p:txBody>
      </p:sp>
      <p:sp>
        <p:nvSpPr>
          <p:cNvPr id="213" name="Google Shape;213;p9:notes"/>
          <p:cNvSpPr txBox="1"/>
          <p:nvPr/>
        </p:nvSpPr>
        <p:spPr>
          <a:xfrm>
            <a:off x="6248400" y="6954837"/>
            <a:ext cx="47847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  <p:sp>
        <p:nvSpPr>
          <p:cNvPr id="214" name="Google Shape;214;p9:notes"/>
          <p:cNvSpPr txBox="1"/>
          <p:nvPr/>
        </p:nvSpPr>
        <p:spPr>
          <a:xfrm>
            <a:off x="992187" y="3271837"/>
            <a:ext cx="7942262" cy="26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:notes"/>
          <p:cNvSpPr txBox="1"/>
          <p:nvPr/>
        </p:nvSpPr>
        <p:spPr>
          <a:xfrm>
            <a:off x="5624512" y="6456362"/>
            <a:ext cx="4300537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75" tIns="47150" rIns="94675" bIns="471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216" name="Google Shape;216;p9:notes"/>
          <p:cNvSpPr txBox="1">
            <a:spLocks noGrp="1"/>
          </p:cNvSpPr>
          <p:nvPr>
            <p:ph type="body" idx="1"/>
          </p:nvPr>
        </p:nvSpPr>
        <p:spPr>
          <a:xfrm>
            <a:off x="1103312" y="3478212"/>
            <a:ext cx="8826500" cy="32877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106525" y="-11798300"/>
            <a:ext cx="16409988" cy="1230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958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8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0"/>
          <p:cNvSpPr txBox="1">
            <a:spLocks noGrp="1"/>
          </p:cNvSpPr>
          <p:nvPr>
            <p:ph type="title"/>
          </p:nvPr>
        </p:nvSpPr>
        <p:spPr>
          <a:xfrm rot="5400000">
            <a:off x="5001419" y="1896269"/>
            <a:ext cx="5302250" cy="205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0"/>
          <p:cNvSpPr txBox="1">
            <a:spLocks noGrp="1"/>
          </p:cNvSpPr>
          <p:nvPr>
            <p:ph type="body" idx="1"/>
          </p:nvPr>
        </p:nvSpPr>
        <p:spPr>
          <a:xfrm rot="5400000">
            <a:off x="813594" y="-83344"/>
            <a:ext cx="5302250" cy="601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1"/>
          <p:cNvSpPr txBox="1">
            <a:spLocks noGrp="1"/>
          </p:cNvSpPr>
          <p:nvPr>
            <p:ph type="body" idx="1"/>
          </p:nvPr>
        </p:nvSpPr>
        <p:spPr>
          <a:xfrm rot="5400000">
            <a:off x="2583657" y="-521494"/>
            <a:ext cx="3970337" cy="822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30" name="Google Shape;30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7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7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7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6"/>
          <p:cNvSpPr txBox="1">
            <a:spLocks noGrp="1"/>
          </p:cNvSpPr>
          <p:nvPr>
            <p:ph type="body" idx="1"/>
          </p:nvPr>
        </p:nvSpPr>
        <p:spPr>
          <a:xfrm>
            <a:off x="457200" y="1604963"/>
            <a:ext cx="4035425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6"/>
          <p:cNvSpPr txBox="1">
            <a:spLocks noGrp="1"/>
          </p:cNvSpPr>
          <p:nvPr>
            <p:ph type="body" idx="2"/>
          </p:nvPr>
        </p:nvSpPr>
        <p:spPr>
          <a:xfrm>
            <a:off x="4645025" y="1604963"/>
            <a:ext cx="4035425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3250" cy="113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68"/>
          <p:cNvSpPr txBox="1">
            <a:spLocks noGrp="1"/>
          </p:cNvSpPr>
          <p:nvPr>
            <p:ph type="body" idx="1"/>
          </p:nvPr>
        </p:nvSpPr>
        <p:spPr>
          <a:xfrm>
            <a:off x="457200" y="1604962"/>
            <a:ext cx="8223250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581025" y="2517775"/>
            <a:ext cx="8562975" cy="187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4000"/>
              <a:buFont typeface="Calibri"/>
              <a:buNone/>
            </a:pPr>
            <a:r>
              <a:rPr lang="en-US" sz="4000" b="1" i="0" u="none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RELATÓRIO DE GESTÃO DA SAÚDE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4000"/>
              <a:buFont typeface="Calibri"/>
              <a:buNone/>
            </a:pPr>
            <a:r>
              <a:rPr lang="en-US" sz="4000" b="1" i="0" u="none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3º QUADRIMESTRE E ANUAL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4000"/>
              <a:buFont typeface="Calibri"/>
              <a:buNone/>
            </a:pPr>
            <a:r>
              <a:rPr lang="en-US" sz="40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4000"/>
              <a:buFont typeface="Calibri"/>
              <a:buNone/>
            </a:pPr>
            <a:r>
              <a:rPr lang="en-US" sz="4000" b="1" i="0" u="none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Santa Rosa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4000"/>
              <a:buFont typeface="Calibri"/>
              <a:buNone/>
            </a:pPr>
            <a:r>
              <a:rPr lang="en-US" sz="4000" b="1" i="0" u="none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66" name="Google Shape;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162" y="228600"/>
            <a:ext cx="3671887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7" y="28575"/>
            <a:ext cx="1763712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3"/>
          <p:cNvSpPr txBox="1"/>
          <p:nvPr/>
        </p:nvSpPr>
        <p:spPr>
          <a:xfrm>
            <a:off x="700087" y="188912"/>
            <a:ext cx="8048625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800"/>
            </a:pPr>
            <a:r>
              <a:rPr lang="pt-BR" sz="24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2 (anual) </a:t>
            </a:r>
            <a:r>
              <a:rPr lang="pt-BR" sz="24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- Número de casos novos de sífilis congênita em menores de 1 ano de </a:t>
            </a:r>
            <a:r>
              <a:rPr lang="pt-BR" sz="24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idade</a:t>
            </a:r>
            <a:endParaRPr lang="pt-BR" sz="2400" dirty="0"/>
          </a:p>
        </p:txBody>
      </p:sp>
      <p:sp>
        <p:nvSpPr>
          <p:cNvPr id="296" name="Google Shape;296;p13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298" name="Google Shape;298;p13"/>
          <p:cNvSpPr/>
          <p:nvPr/>
        </p:nvSpPr>
        <p:spPr>
          <a:xfrm>
            <a:off x="700085" y="1326356"/>
            <a:ext cx="7775575" cy="1840706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dirty="0" smtClean="0">
                <a:solidFill>
                  <a:srgbClr val="000000"/>
                </a:solidFill>
                <a:sym typeface="Arial"/>
              </a:rPr>
              <a:t>Ano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sym typeface="Arial"/>
              </a:rPr>
              <a:t>Meta -  4 casos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pt-BR" sz="2400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sym typeface="Arial"/>
              </a:rPr>
              <a:t>Resultado  - 14 casos</a:t>
            </a:r>
            <a:endParaRPr lang="pt-BR" sz="2400" dirty="0"/>
          </a:p>
        </p:txBody>
      </p:sp>
      <p:sp>
        <p:nvSpPr>
          <p:cNvPr id="11" name="Google Shape;262;p11"/>
          <p:cNvSpPr txBox="1"/>
          <p:nvPr/>
        </p:nvSpPr>
        <p:spPr>
          <a:xfrm>
            <a:off x="458787" y="6438900"/>
            <a:ext cx="5772150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en-US" sz="1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Biestador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s</a:t>
            </a:r>
            <a:endParaRPr dirty="0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517904131"/>
              </p:ext>
            </p:extLst>
          </p:nvPr>
        </p:nvGraphicFramePr>
        <p:xfrm>
          <a:off x="963386" y="3633106"/>
          <a:ext cx="7512274" cy="258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64" y="1326356"/>
            <a:ext cx="1266596" cy="184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3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7" y="28575"/>
            <a:ext cx="1763712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3"/>
          <p:cNvSpPr txBox="1"/>
          <p:nvPr/>
        </p:nvSpPr>
        <p:spPr>
          <a:xfrm>
            <a:off x="700087" y="188912"/>
            <a:ext cx="8048625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800"/>
            </a:pPr>
            <a:r>
              <a:rPr lang="pt-BR" sz="2400" b="1" dirty="0" smtClean="0">
                <a:solidFill>
                  <a:srgbClr val="31859C"/>
                </a:solidFill>
                <a:latin typeface="Calibri"/>
                <a:cs typeface="Calibri"/>
                <a:sym typeface="Calibri"/>
              </a:rPr>
              <a:t>SÍFILIS CONGÊNITA – PLANO DE AÇÃO</a:t>
            </a:r>
            <a:endParaRPr lang="pt-BR" sz="2400" dirty="0"/>
          </a:p>
        </p:txBody>
      </p:sp>
      <p:sp>
        <p:nvSpPr>
          <p:cNvPr id="296" name="Google Shape;296;p13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sp>
        <p:nvSpPr>
          <p:cNvPr id="11" name="Google Shape;262;p11"/>
          <p:cNvSpPr txBox="1"/>
          <p:nvPr/>
        </p:nvSpPr>
        <p:spPr>
          <a:xfrm>
            <a:off x="458787" y="6438900"/>
            <a:ext cx="5772150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</a:t>
            </a:r>
            <a:r>
              <a:rPr lang="en-US" sz="1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400" b="0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Biestador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s</a:t>
            </a:r>
            <a:endParaRPr dirty="0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140233477"/>
              </p:ext>
            </p:extLst>
          </p:nvPr>
        </p:nvGraphicFramePr>
        <p:xfrm>
          <a:off x="963386" y="3633106"/>
          <a:ext cx="7512274" cy="258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12321" y="1534886"/>
            <a:ext cx="78622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PREVENÇÃO PRIMÁRIA</a:t>
            </a:r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Educação em saúde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PSE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r>
              <a:rPr lang="pt-BR" dirty="0" smtClean="0"/>
              <a:t>2. </a:t>
            </a:r>
            <a:r>
              <a:rPr lang="pt-BR" b="1" dirty="0" smtClean="0"/>
              <a:t>PREVENÇÃO SECUNDÁRIA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Testes rápidos ofertados nas unidades básicas</a:t>
            </a:r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2022 - 4197 </a:t>
            </a:r>
            <a:r>
              <a:rPr lang="pt-BR" dirty="0" smtClean="0"/>
              <a:t>testes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2023 </a:t>
            </a:r>
            <a:r>
              <a:rPr lang="pt-BR" dirty="0"/>
              <a:t>- 4449 testes</a:t>
            </a: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r>
              <a:rPr lang="pt-BR" dirty="0" smtClean="0"/>
              <a:t>3. </a:t>
            </a:r>
            <a:r>
              <a:rPr lang="pt-BR" b="1" dirty="0" smtClean="0"/>
              <a:t>PREVENÇÃO TERCIÁRIA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Tratamento em tempo adequada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819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5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5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625" y="28575"/>
            <a:ext cx="1706562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5"/>
          <p:cNvSpPr txBox="1"/>
          <p:nvPr/>
        </p:nvSpPr>
        <p:spPr>
          <a:xfrm>
            <a:off x="700087" y="188912"/>
            <a:ext cx="8048625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800"/>
            </a:pPr>
            <a:r>
              <a:rPr lang="pt-BR" sz="24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3 (anual) </a:t>
            </a:r>
            <a:r>
              <a:rPr lang="pt-BR" sz="24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- Testagem para HIV nos casos novos de tuberculose notificados no </a:t>
            </a:r>
            <a:r>
              <a:rPr lang="pt-BR" sz="24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SINAN (%)</a:t>
            </a:r>
            <a:endParaRPr lang="pt-BR" sz="2400" dirty="0"/>
          </a:p>
        </p:txBody>
      </p:sp>
      <p:sp>
        <p:nvSpPr>
          <p:cNvPr id="335" name="Google Shape;335;p15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336" name="Google Shape;336;p15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37" name="Google Shape;337;p15"/>
          <p:cNvSpPr txBox="1"/>
          <p:nvPr/>
        </p:nvSpPr>
        <p:spPr>
          <a:xfrm>
            <a:off x="500062" y="6413500"/>
            <a:ext cx="8183562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 </a:t>
            </a:r>
            <a:r>
              <a:rPr lang="en-US" sz="1200" b="1" dirty="0" smtClean="0">
                <a:latin typeface="Calibri"/>
                <a:ea typeface="Calibri"/>
                <a:cs typeface="Calibri"/>
                <a:sym typeface="Calibri"/>
              </a:rPr>
              <a:t>BI </a:t>
            </a:r>
            <a:r>
              <a:rPr lang="en-US" sz="1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endParaRPr dirty="0"/>
          </a:p>
        </p:txBody>
      </p:sp>
      <p:sp>
        <p:nvSpPr>
          <p:cNvPr id="338" name="Google Shape;338;p15"/>
          <p:cNvSpPr/>
          <p:nvPr/>
        </p:nvSpPr>
        <p:spPr>
          <a:xfrm>
            <a:off x="585787" y="2855798"/>
            <a:ext cx="8012112" cy="2441575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lang="pt-BR" sz="2000" b="1" i="0" u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1" i="0" u="none" dirty="0" smtClean="0">
                <a:solidFill>
                  <a:srgbClr val="000000"/>
                </a:solidFill>
                <a:sym typeface="Arial"/>
              </a:rPr>
              <a:t>Ano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dirty="0" smtClean="0">
                <a:solidFill>
                  <a:srgbClr val="000000"/>
                </a:solidFill>
                <a:sym typeface="Arial"/>
              </a:rPr>
              <a:t>Meta – </a:t>
            </a:r>
            <a:r>
              <a:rPr lang="pt-BR" sz="2000" dirty="0" smtClean="0"/>
              <a:t>90</a:t>
            </a:r>
            <a:r>
              <a:rPr lang="pt-BR" sz="2000" b="0" i="0" u="none" dirty="0" smtClean="0">
                <a:solidFill>
                  <a:srgbClr val="000000"/>
                </a:solidFill>
                <a:sym typeface="Arial"/>
              </a:rPr>
              <a:t>%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0" u="none" dirty="0" smtClean="0">
                <a:solidFill>
                  <a:srgbClr val="000000"/>
                </a:solidFill>
                <a:sym typeface="Arial"/>
              </a:rPr>
              <a:t>Resultado – </a:t>
            </a:r>
            <a:r>
              <a:rPr lang="pt-BR" sz="2000" dirty="0" smtClean="0"/>
              <a:t>90%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/>
          <p:nvPr/>
        </p:nvSpPr>
        <p:spPr>
          <a:xfrm>
            <a:off x="0" y="0"/>
            <a:ext cx="453960" cy="685620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rot="5400000">
            <a:off x="4778640" y="-3096720"/>
            <a:ext cx="43920" cy="868644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6360" y="28080"/>
            <a:ext cx="183384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/>
          <p:nvPr/>
        </p:nvSpPr>
        <p:spPr>
          <a:xfrm>
            <a:off x="539552" y="188640"/>
            <a:ext cx="7127008" cy="94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Indicador 4 - Razão de Mortalidade Materna </a:t>
            </a:r>
            <a:r>
              <a:rPr lang="pt-BR" sz="28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– RMM ( para cada 100.000 NV)</a:t>
            </a:r>
            <a:endParaRPr sz="28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699840" y="2143080"/>
            <a:ext cx="7414920" cy="5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1516320" y="3167280"/>
            <a:ext cx="6150240" cy="5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456120" y="6453360"/>
            <a:ext cx="5050080" cy="2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SIM- SISTEMA DE INFORMAÇÃO MORTALIDADE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539552" y="1268461"/>
            <a:ext cx="8164461" cy="4715552"/>
          </a:xfrm>
          <a:prstGeom prst="horizontalScroll">
            <a:avLst>
              <a:gd name="adj" fmla="val 540"/>
            </a:avLst>
          </a:prstGeom>
          <a:gradFill>
            <a:gsLst>
              <a:gs pos="0">
                <a:srgbClr val="FFFFFF"/>
              </a:gs>
              <a:gs pos="100000">
                <a:srgbClr val="979797"/>
              </a:gs>
            </a:gsLst>
            <a:lin ang="0" scaled="0"/>
          </a:gradFill>
          <a:ln w="2555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 smtClean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200" b="1" dirty="0" smtClean="0">
                <a:latin typeface="Calibri"/>
                <a:ea typeface="Calibri"/>
                <a:cs typeface="Calibri"/>
                <a:sym typeface="Calibri"/>
              </a:rPr>
              <a:t>Ano </a:t>
            </a:r>
            <a:r>
              <a:rPr lang="pt-BR" sz="2200" b="1" dirty="0" smtClean="0">
                <a:latin typeface="Calibri"/>
                <a:ea typeface="Calibri"/>
                <a:cs typeface="Calibri"/>
                <a:sym typeface="Calibri"/>
              </a:rPr>
              <a:t>2023</a:t>
            </a:r>
          </a:p>
          <a:p>
            <a:pPr algn="ctr"/>
            <a:endParaRPr lang="pt-BR" sz="2200" b="1" dirty="0"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pt-BR" sz="22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200" dirty="0">
                <a:latin typeface="Calibri"/>
                <a:ea typeface="Calibri"/>
                <a:cs typeface="Calibri"/>
                <a:sym typeface="Calibri"/>
              </a:rPr>
              <a:t>Meta 38,66</a:t>
            </a:r>
          </a:p>
          <a:p>
            <a:pPr lvl="0" algn="ctr"/>
            <a:r>
              <a:rPr lang="pt-BR" sz="2200" dirty="0">
                <a:latin typeface="Calibri"/>
                <a:ea typeface="Calibri"/>
                <a:cs typeface="Calibri"/>
                <a:sym typeface="Calibri"/>
              </a:rPr>
              <a:t>Resultado: </a:t>
            </a:r>
            <a:r>
              <a:rPr lang="pt-BR" sz="2200" dirty="0" smtClean="0">
                <a:latin typeface="Calibri"/>
                <a:ea typeface="Calibri"/>
                <a:cs typeface="Calibri"/>
                <a:sym typeface="Calibri"/>
              </a:rPr>
              <a:t>98,4 </a:t>
            </a:r>
            <a:r>
              <a:rPr lang="pt-BR" sz="2200" dirty="0" smtClean="0">
                <a:latin typeface="Calibri"/>
                <a:ea typeface="Calibri"/>
                <a:cs typeface="Calibri"/>
                <a:sym typeface="Calibri"/>
              </a:rPr>
              <a:t>(1 </a:t>
            </a:r>
            <a:r>
              <a:rPr lang="pt-BR" sz="2200" dirty="0"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pt-BR" sz="2200" dirty="0" smtClean="0">
                <a:latin typeface="Calibri"/>
                <a:ea typeface="Calibri"/>
                <a:cs typeface="Calibri"/>
                <a:sym typeface="Calibri"/>
              </a:rPr>
              <a:t>bito materno</a:t>
            </a:r>
            <a:r>
              <a:rPr lang="pt-BR" sz="22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algn="ctr"/>
            <a:endParaRPr lang="pt-BR" sz="22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pt-BR" sz="2200" dirty="0" smtClean="0">
                <a:latin typeface="Calibri"/>
                <a:ea typeface="Calibri"/>
                <a:cs typeface="Calibri"/>
                <a:sym typeface="Calibri"/>
              </a:rPr>
              <a:t>Foram 3 óbitos em 1020 NV</a:t>
            </a:r>
          </a:p>
          <a:p>
            <a:pPr lvl="0" algn="ctr"/>
            <a:endParaRPr lang="pt-BR" sz="2200" b="0" i="0" u="none" strike="noStrike" cap="none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lvl="0" algn="ctr"/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60" y="1309691"/>
            <a:ext cx="1432128" cy="100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0" t="41555" r="30086" b="42056"/>
          <a:stretch/>
        </p:blipFill>
        <p:spPr bwMode="auto">
          <a:xfrm>
            <a:off x="580669" y="4563428"/>
            <a:ext cx="3543300" cy="123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9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115887"/>
            <a:ext cx="16922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9"/>
          <p:cNvSpPr txBox="1"/>
          <p:nvPr/>
        </p:nvSpPr>
        <p:spPr>
          <a:xfrm>
            <a:off x="577850" y="219075"/>
            <a:ext cx="7654925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400"/>
            </a:pPr>
            <a:r>
              <a:rPr lang="pt-BR" sz="24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5 (anual) – </a:t>
            </a:r>
            <a:r>
              <a:rPr lang="pt-BR" sz="24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Coeficiente bruto de mortalidade por Aids</a:t>
            </a:r>
            <a:r>
              <a:rPr lang="pt-BR" sz="24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pt-BR" dirty="0"/>
          </a:p>
        </p:txBody>
      </p:sp>
      <p:sp>
        <p:nvSpPr>
          <p:cNvPr id="411" name="Google Shape;411;p19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412" name="Google Shape;412;p19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13" name="Google Shape;413;p19"/>
          <p:cNvSpPr txBox="1"/>
          <p:nvPr/>
        </p:nvSpPr>
        <p:spPr>
          <a:xfrm>
            <a:off x="641350" y="6572250"/>
            <a:ext cx="446405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200" b="1" dirty="0" smtClean="0">
                <a:latin typeface="Calibri"/>
                <a:ea typeface="Calibri"/>
                <a:cs typeface="Calibri"/>
                <a:sym typeface="Calibri"/>
              </a:rPr>
              <a:t>BI </a:t>
            </a:r>
            <a:r>
              <a:rPr lang="en-US" sz="1200" b="1" dirty="0" err="1" smtClean="0">
                <a:latin typeface="Calibri"/>
                <a:ea typeface="Calibri"/>
                <a:cs typeface="Calibri"/>
                <a:sym typeface="Calibri"/>
              </a:rPr>
              <a:t>público</a:t>
            </a:r>
            <a:endParaRPr dirty="0"/>
          </a:p>
        </p:txBody>
      </p:sp>
      <p:sp>
        <p:nvSpPr>
          <p:cNvPr id="414" name="Google Shape;414;p19"/>
          <p:cNvSpPr/>
          <p:nvPr/>
        </p:nvSpPr>
        <p:spPr>
          <a:xfrm>
            <a:off x="700087" y="1591382"/>
            <a:ext cx="7961312" cy="2505075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 2023</a:t>
            </a:r>
            <a:endParaRPr lang="pt-BR" dirty="0" smtClean="0"/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 – 3</a:t>
            </a:r>
            <a:endParaRPr lang="pt-BR" dirty="0" smtClean="0"/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 – 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1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3175" y="219075"/>
            <a:ext cx="1520825" cy="915987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1"/>
          <p:cNvSpPr txBox="1"/>
          <p:nvPr/>
        </p:nvSpPr>
        <p:spPr>
          <a:xfrm>
            <a:off x="719137" y="219075"/>
            <a:ext cx="7654925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500"/>
            </a:pPr>
            <a:r>
              <a:rPr lang="pt-BR" sz="25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6 (anual) – </a:t>
            </a:r>
            <a:r>
              <a:rPr lang="pt-BR" sz="25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Número de casos novos de AIDS em menores de 5 anos de idade.</a:t>
            </a:r>
            <a:endParaRPr lang="pt-BR" dirty="0"/>
          </a:p>
        </p:txBody>
      </p:sp>
      <p:sp>
        <p:nvSpPr>
          <p:cNvPr id="448" name="Google Shape;448;p21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449" name="Google Shape;449;p21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50" name="Google Shape;450;p21"/>
          <p:cNvSpPr txBox="1"/>
          <p:nvPr/>
        </p:nvSpPr>
        <p:spPr>
          <a:xfrm>
            <a:off x="600406" y="6337299"/>
            <a:ext cx="446405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200" b="1" dirty="0" smtClean="0">
                <a:latin typeface="Calibri"/>
                <a:ea typeface="Calibri"/>
                <a:cs typeface="Calibri"/>
                <a:sym typeface="Calibri"/>
              </a:rPr>
              <a:t>BI </a:t>
            </a:r>
            <a:r>
              <a:rPr lang="en-US" sz="1200" b="1" dirty="0" err="1" smtClean="0">
                <a:latin typeface="Calibri"/>
                <a:ea typeface="Calibri"/>
                <a:cs typeface="Calibri"/>
                <a:sym typeface="Calibri"/>
              </a:rPr>
              <a:t>Público</a:t>
            </a:r>
            <a:endParaRPr dirty="0"/>
          </a:p>
        </p:txBody>
      </p:sp>
      <p:sp>
        <p:nvSpPr>
          <p:cNvPr id="451" name="Google Shape;451;p21"/>
          <p:cNvSpPr/>
          <p:nvPr/>
        </p:nvSpPr>
        <p:spPr>
          <a:xfrm>
            <a:off x="719137" y="1431925"/>
            <a:ext cx="7961312" cy="2390775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 2023</a:t>
            </a:r>
            <a:endParaRPr lang="pt-BR" dirty="0" smtClean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 – 0</a:t>
            </a:r>
            <a:endParaRPr lang="pt-BR" dirty="0" smtClean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 – </a:t>
            </a: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0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/>
          <p:nvPr/>
        </p:nvSpPr>
        <p:spPr>
          <a:xfrm>
            <a:off x="0" y="0"/>
            <a:ext cx="453960" cy="685620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"/>
          <p:cNvSpPr/>
          <p:nvPr/>
        </p:nvSpPr>
        <p:spPr>
          <a:xfrm rot="5400000">
            <a:off x="4778640" y="-3096720"/>
            <a:ext cx="43920" cy="868644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360" y="28080"/>
            <a:ext cx="154584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/>
          <p:nvPr/>
        </p:nvSpPr>
        <p:spPr>
          <a:xfrm>
            <a:off x="699840" y="90000"/>
            <a:ext cx="7414920" cy="100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7 - Razão de exames de mamografias de rastreamento realizados em  mulheres de 50 a 69 anos da população residente de determinado local e população da mesma faixa etária (%)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699840" y="2143080"/>
            <a:ext cx="7414920" cy="5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516320" y="3167280"/>
            <a:ext cx="6150240" cy="5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99840" y="1294821"/>
            <a:ext cx="7980136" cy="2779157"/>
          </a:xfrm>
          <a:prstGeom prst="horizontalScroll">
            <a:avLst>
              <a:gd name="adj" fmla="val 540"/>
            </a:avLst>
          </a:prstGeom>
          <a:gradFill>
            <a:gsLst>
              <a:gs pos="0">
                <a:srgbClr val="FFFFFF"/>
              </a:gs>
              <a:gs pos="100000">
                <a:srgbClr val="979797"/>
              </a:gs>
            </a:gsLst>
            <a:lin ang="0" scaled="0"/>
          </a:gradFill>
          <a:ln w="2555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+mn-lt"/>
                <a:cs typeface="Calibri"/>
                <a:sym typeface="Calibri"/>
              </a:rPr>
              <a:t>ANUAL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latin typeface="+mn-lt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+mn-lt"/>
                <a:cs typeface="Calibri"/>
                <a:sym typeface="Calibri"/>
              </a:rPr>
              <a:t>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latin typeface="+mn-lt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+mn-lt"/>
                <a:cs typeface="Calibri"/>
                <a:sym typeface="Calibri"/>
              </a:rPr>
              <a:t>META: 0,44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+mn-lt"/>
                <a:cs typeface="Calibri"/>
                <a:sym typeface="Calibri"/>
              </a:rPr>
              <a:t>Resultado: 0, 31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+mn-lt"/>
                <a:cs typeface="Calibri"/>
                <a:sym typeface="Calibri"/>
              </a:rPr>
              <a:t>Procedimentos: 2040 (meta: 2336)</a:t>
            </a:r>
            <a:endParaRPr lang="pt-BR" sz="2000" dirty="0" smtClean="0">
              <a:latin typeface="+mn-lt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509400" y="6547680"/>
            <a:ext cx="5572800" cy="2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Bi Público -RS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5" t="20874" r="22267" b="20452"/>
          <a:stretch/>
        </p:blipFill>
        <p:spPr bwMode="auto">
          <a:xfrm>
            <a:off x="794876" y="4205447"/>
            <a:ext cx="3397677" cy="226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t="17095" r="12750"/>
          <a:stretch/>
        </p:blipFill>
        <p:spPr bwMode="auto">
          <a:xfrm>
            <a:off x="699840" y="1294821"/>
            <a:ext cx="1376550" cy="93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60" y="1325780"/>
            <a:ext cx="511674" cy="74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7" t="18289" r="21394" b="25916"/>
          <a:stretch/>
        </p:blipFill>
        <p:spPr bwMode="auto">
          <a:xfrm>
            <a:off x="5070022" y="4605037"/>
            <a:ext cx="3184071" cy="200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1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/>
          <p:nvPr/>
        </p:nvSpPr>
        <p:spPr>
          <a:xfrm>
            <a:off x="0" y="0"/>
            <a:ext cx="453960" cy="685620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0"/>
          <p:cNvSpPr/>
          <p:nvPr/>
        </p:nvSpPr>
        <p:spPr>
          <a:xfrm rot="5400000">
            <a:off x="4778640" y="-3096720"/>
            <a:ext cx="43920" cy="868644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360" y="28080"/>
            <a:ext cx="154584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/>
          <p:nvPr/>
        </p:nvSpPr>
        <p:spPr>
          <a:xfrm>
            <a:off x="699840" y="90000"/>
            <a:ext cx="7414920" cy="100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7 </a:t>
            </a:r>
            <a:r>
              <a:rPr lang="pt-BR" sz="2000" b="1" i="0" u="none" strike="noStrike" cap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– PLANO DE AÇÃO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699840" y="2143080"/>
            <a:ext cx="7414920" cy="5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1516320" y="3167280"/>
            <a:ext cx="6150240" cy="5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99840" y="1246500"/>
            <a:ext cx="7980136" cy="5056993"/>
          </a:xfrm>
          <a:prstGeom prst="horizontalScroll">
            <a:avLst>
              <a:gd name="adj" fmla="val 540"/>
            </a:avLst>
          </a:prstGeom>
          <a:gradFill>
            <a:gsLst>
              <a:gs pos="0">
                <a:srgbClr val="FFFFFF"/>
              </a:gs>
              <a:gs pos="100000">
                <a:srgbClr val="979797"/>
              </a:gs>
            </a:gsLst>
            <a:lin ang="0" scaled="0"/>
          </a:gradFill>
          <a:ln w="2555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000" b="1" dirty="0" smtClean="0"/>
              <a:t>PREVENÇÃO PRIMÁRIA</a:t>
            </a:r>
          </a:p>
          <a:p>
            <a:endParaRPr lang="pt-B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Educação em saúde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MAMA VIVA/Liga Feminina</a:t>
            </a:r>
          </a:p>
          <a:p>
            <a:pPr marL="342900" indent="-342900">
              <a:buFont typeface="+mj-lt"/>
              <a:buAutoNum type="arabicPeriod"/>
            </a:pPr>
            <a:endParaRPr lang="pt-BR" sz="2000" dirty="0" smtClean="0"/>
          </a:p>
          <a:p>
            <a:pPr marL="342900" indent="-342900">
              <a:buFont typeface="+mj-lt"/>
              <a:buAutoNum type="arabicPeriod"/>
            </a:pPr>
            <a:endParaRPr lang="pt-BR" sz="2000" dirty="0" smtClean="0"/>
          </a:p>
          <a:p>
            <a:r>
              <a:rPr lang="pt-BR" sz="2000" dirty="0" smtClean="0"/>
              <a:t>2. </a:t>
            </a:r>
            <a:r>
              <a:rPr lang="pt-BR" sz="2000" b="1" dirty="0" smtClean="0"/>
              <a:t>PREVENÇÃO SECUNDÁRIA</a:t>
            </a:r>
          </a:p>
          <a:p>
            <a:endParaRPr lang="pt-BR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 err="1" smtClean="0"/>
              <a:t>Ofertamento</a:t>
            </a:r>
            <a:r>
              <a:rPr lang="pt-BR" sz="2000" b="1" dirty="0" smtClean="0"/>
              <a:t> dos exames</a:t>
            </a:r>
          </a:p>
          <a:p>
            <a:pPr marL="342900" indent="-342900">
              <a:buFont typeface="+mj-lt"/>
              <a:buAutoNum type="arabicPeriod"/>
            </a:pPr>
            <a:endParaRPr lang="pt-BR" sz="2000" dirty="0" smtClean="0"/>
          </a:p>
          <a:p>
            <a:pPr marL="342900" indent="-342900">
              <a:buFont typeface="+mj-lt"/>
              <a:buAutoNum type="arabicPeriod"/>
            </a:pPr>
            <a:endParaRPr lang="pt-BR" sz="2000" dirty="0" smtClean="0"/>
          </a:p>
          <a:p>
            <a:pPr marL="342900" indent="-342900">
              <a:buFont typeface="+mj-lt"/>
              <a:buAutoNum type="arabicPeriod"/>
            </a:pPr>
            <a:endParaRPr lang="pt-BR" sz="2000" dirty="0" smtClean="0"/>
          </a:p>
          <a:p>
            <a:r>
              <a:rPr lang="pt-BR" sz="2000" dirty="0" smtClean="0"/>
              <a:t>3. </a:t>
            </a:r>
            <a:r>
              <a:rPr lang="pt-BR" sz="2000" b="1" dirty="0" smtClean="0"/>
              <a:t>PREVENÇÃO TERCIÁRIA</a:t>
            </a:r>
          </a:p>
          <a:p>
            <a:endParaRPr lang="pt-BR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Tratamento em tempo adequado</a:t>
            </a:r>
            <a:endParaRPr lang="pt-BR" sz="2000" dirty="0"/>
          </a:p>
        </p:txBody>
      </p:sp>
      <p:sp>
        <p:nvSpPr>
          <p:cNvPr id="218" name="Google Shape;218;p10"/>
          <p:cNvSpPr/>
          <p:nvPr/>
        </p:nvSpPr>
        <p:spPr>
          <a:xfrm>
            <a:off x="509400" y="6547680"/>
            <a:ext cx="5572800" cy="2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Bi Público -RS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83" y="3597922"/>
            <a:ext cx="3796393" cy="268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t="17552" r="19317" b="23253"/>
          <a:stretch/>
        </p:blipFill>
        <p:spPr bwMode="auto">
          <a:xfrm>
            <a:off x="5038033" y="1412421"/>
            <a:ext cx="3487491" cy="186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3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3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4" y="78462"/>
            <a:ext cx="16922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3"/>
          <p:cNvSpPr txBox="1"/>
          <p:nvPr/>
        </p:nvSpPr>
        <p:spPr>
          <a:xfrm>
            <a:off x="719137" y="219075"/>
            <a:ext cx="7654925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500"/>
            </a:pPr>
            <a:r>
              <a:rPr lang="pt-BR" sz="22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8 (anual) – </a:t>
            </a:r>
            <a:r>
              <a:rPr lang="pt-BR" sz="22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Cobertura vacinal </a:t>
            </a:r>
            <a:r>
              <a:rPr lang="pt-BR" sz="22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da vacina tríplice viral, primeira dose, para crianças de 01 ano de </a:t>
            </a:r>
            <a:r>
              <a:rPr lang="pt-BR" sz="22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idade (%)</a:t>
            </a:r>
            <a:r>
              <a:rPr lang="en-US" sz="22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/>
          </a:p>
        </p:txBody>
      </p:sp>
      <p:sp>
        <p:nvSpPr>
          <p:cNvPr id="485" name="Google Shape;485;p23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486" name="Google Shape;486;p23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87" name="Google Shape;487;p23"/>
          <p:cNvSpPr txBox="1"/>
          <p:nvPr/>
        </p:nvSpPr>
        <p:spPr>
          <a:xfrm>
            <a:off x="533399" y="6574216"/>
            <a:ext cx="713422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1200"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pt-BR" sz="1200" b="1" dirty="0"/>
              <a:t>IPM base municipal e SI-PNI</a:t>
            </a:r>
            <a:endParaRPr sz="1200" dirty="0"/>
          </a:p>
        </p:txBody>
      </p:sp>
      <p:sp>
        <p:nvSpPr>
          <p:cNvPr id="488" name="Google Shape;488;p23"/>
          <p:cNvSpPr/>
          <p:nvPr/>
        </p:nvSpPr>
        <p:spPr>
          <a:xfrm>
            <a:off x="666749" y="1364521"/>
            <a:ext cx="8266112" cy="2596670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800" b="1" i="0" u="non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Ano 2023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1100" b="0" i="0" u="none" dirty="0" smtClean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800" b="0" i="0" u="non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Meta – 95%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1000" b="0" i="0" u="none" dirty="0" smtClean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800" b="0" i="0" u="non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Resultado – </a:t>
            </a:r>
            <a:r>
              <a:rPr lang="pt-BR" sz="1800" dirty="0" smtClean="0">
                <a:latin typeface="+mn-lt"/>
                <a:ea typeface="Calibri"/>
                <a:cs typeface="Calibri"/>
                <a:sym typeface="Calibri"/>
              </a:rPr>
              <a:t>95,33</a:t>
            </a:r>
            <a:r>
              <a:rPr lang="pt-BR" sz="1800" b="0" i="0" u="none" dirty="0" smtClean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%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1100" b="0" i="0" u="none" dirty="0" smtClean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600" dirty="0" smtClean="0">
                <a:latin typeface="+mn-lt"/>
              </a:rPr>
              <a:t>Menores </a:t>
            </a:r>
            <a:r>
              <a:rPr lang="pt-BR" sz="1600" dirty="0">
                <a:latin typeface="+mn-lt"/>
              </a:rPr>
              <a:t>de 1 </a:t>
            </a:r>
            <a:r>
              <a:rPr lang="pt-BR" sz="1600" dirty="0" smtClean="0">
                <a:latin typeface="+mn-lt"/>
              </a:rPr>
              <a:t>ano </a:t>
            </a:r>
          </a:p>
          <a:p>
            <a:pPr>
              <a:lnSpc>
                <a:spcPct val="150000"/>
              </a:lnSpc>
              <a:buSzPts val="2400"/>
            </a:pPr>
            <a:endParaRPr lang="pt-BR" sz="2000" dirty="0">
              <a:latin typeface="+mn-lt"/>
            </a:endParaRP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dirty="0" smtClean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1" y="4358821"/>
            <a:ext cx="5951765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7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7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115887"/>
            <a:ext cx="1692275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7"/>
          <p:cNvSpPr txBox="1"/>
          <p:nvPr/>
        </p:nvSpPr>
        <p:spPr>
          <a:xfrm>
            <a:off x="719137" y="219075"/>
            <a:ext cx="7654925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500"/>
            </a:pPr>
            <a:r>
              <a:rPr lang="pt-BR" sz="25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9 (anual) – </a:t>
            </a:r>
            <a:r>
              <a:rPr lang="pt-BR" sz="25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Índice </a:t>
            </a:r>
            <a:r>
              <a:rPr lang="pt-BR" sz="25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de Infestação Predial pelo Aedes </a:t>
            </a:r>
            <a:r>
              <a:rPr lang="pt-BR" sz="25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Aegypti (%)</a:t>
            </a:r>
            <a:endParaRPr dirty="0"/>
          </a:p>
        </p:txBody>
      </p:sp>
      <p:sp>
        <p:nvSpPr>
          <p:cNvPr id="538" name="Google Shape;538;p27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539" name="Google Shape;539;p27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700087" y="1408295"/>
            <a:ext cx="7964487" cy="4567961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2400" b="1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 2023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lang="pt-BR" sz="20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Meta –   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&lt; 1%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lang="pt-BR" sz="20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</a:t>
            </a: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endParaRPr lang="pt-BR" sz="24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24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Janeiro: 1,8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Maio: 1,7</a:t>
            </a:r>
            <a:endParaRPr lang="pt-BR"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Junho: 0,6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Outubro:1,5</a:t>
            </a:r>
            <a:endParaRPr sz="2400" b="1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7"/>
          <p:cNvSpPr txBox="1"/>
          <p:nvPr/>
        </p:nvSpPr>
        <p:spPr>
          <a:xfrm>
            <a:off x="641350" y="6572250"/>
            <a:ext cx="446405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SzPts val="1200"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1200" b="1" dirty="0" smtClean="0">
                <a:latin typeface="Calibri"/>
                <a:ea typeface="Calibri"/>
                <a:cs typeface="Calibri"/>
                <a:sym typeface="Calibri"/>
              </a:rPr>
              <a:t>iede.rs.gov.br</a:t>
            </a: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94446" y="6165269"/>
            <a:ext cx="2650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https://dengue.saude.rs.gov.br/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28" y="4987925"/>
            <a:ext cx="2570991" cy="17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/>
          <p:nvPr/>
        </p:nvSpPr>
        <p:spPr>
          <a:xfrm>
            <a:off x="0" y="0"/>
            <a:ext cx="453960" cy="685620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 rot="5400000">
            <a:off x="4778640" y="-3096720"/>
            <a:ext cx="43920" cy="868644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60" y="28080"/>
            <a:ext cx="176184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/>
          <p:nvPr/>
        </p:nvSpPr>
        <p:spPr>
          <a:xfrm>
            <a:off x="699840" y="188640"/>
            <a:ext cx="8046720" cy="94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Pactuação Interfederativa de Indicadores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2022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516320" y="3167280"/>
            <a:ext cx="6150240" cy="5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>
                <a:ln>
                  <a:noFill/>
                </a:ln>
                <a:solidFill>
                  <a:srgbClr val="31859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766080" y="1407960"/>
            <a:ext cx="7890840" cy="4973368"/>
          </a:xfrm>
          <a:prstGeom prst="horizontalScroll">
            <a:avLst>
              <a:gd name="adj" fmla="val 540"/>
            </a:avLst>
          </a:prstGeom>
          <a:gradFill>
            <a:gsLst>
              <a:gs pos="0">
                <a:srgbClr val="FFFFFF"/>
              </a:gs>
              <a:gs pos="100000">
                <a:srgbClr val="979797"/>
              </a:gs>
            </a:gsLst>
            <a:lin ang="0" scaled="0"/>
          </a:gradFill>
          <a:ln w="2555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Pactuação -  Indicadores de Saúde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2023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  RESOLUÇÃO Nº 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04,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18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 MAIO DE 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2023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2022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foram estabelecidos </a:t>
            </a: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 indicadores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pela Comissão Intergestora Tripartite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3267911" y="4635450"/>
            <a:ext cx="1860480" cy="13482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05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Quadrimestre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345860" y="3304081"/>
            <a:ext cx="1206720" cy="1110238"/>
          </a:xfrm>
          <a:prstGeom prst="ellipse">
            <a:avLst/>
          </a:prstGeom>
          <a:solidFill>
            <a:srgbClr val="5F497A"/>
          </a:solidFill>
          <a:ln w="381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CCC0D9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3486326" y="3304081"/>
            <a:ext cx="1206720" cy="111023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5796136" y="3267180"/>
            <a:ext cx="1206720" cy="1110239"/>
          </a:xfrm>
          <a:prstGeom prst="ellipse">
            <a:avLst/>
          </a:prstGeom>
          <a:solidFill>
            <a:srgbClr val="92CCDC"/>
          </a:solidFill>
          <a:ln w="25400" cap="flat" cmpd="sng">
            <a:solidFill>
              <a:srgbClr val="DAEE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2695356" y="3538404"/>
            <a:ext cx="601280" cy="568152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4948552" y="3616166"/>
            <a:ext cx="678240" cy="502445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1387705" y="3483980"/>
            <a:ext cx="118522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18 universais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3465980" y="3483980"/>
            <a:ext cx="12242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 Específicos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5894820" y="3499154"/>
            <a:ext cx="10093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 Total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85;p3">
            <a:extLst>
              <a:ext uri="{FF2B5EF4-FFF2-40B4-BE49-F238E27FC236}">
                <a16:creationId xmlns:a16="http://schemas.microsoft.com/office/drawing/2014/main" xmlns="" id="{53C174DB-EBBF-CF12-3D25-783D8E23F59D}"/>
              </a:ext>
            </a:extLst>
          </p:cNvPr>
          <p:cNvSpPr/>
          <p:nvPr/>
        </p:nvSpPr>
        <p:spPr>
          <a:xfrm>
            <a:off x="5956386" y="4899330"/>
            <a:ext cx="2847947" cy="8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Santa Rosa terá 19 indicadores, ou seja, 1 indicador não se aplica para o município.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992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9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9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9687" y="115887"/>
            <a:ext cx="1484312" cy="893762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29"/>
          <p:cNvSpPr txBox="1"/>
          <p:nvPr/>
        </p:nvSpPr>
        <p:spPr>
          <a:xfrm>
            <a:off x="641350" y="115887"/>
            <a:ext cx="7732712" cy="101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000"/>
            </a:pPr>
            <a:r>
              <a:rPr lang="pt-BR" sz="20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10 (anual) – </a:t>
            </a:r>
            <a:r>
              <a:rPr lang="pt-BR" sz="20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Proporção de gravidez na adolescência entre as faixas etárias de 10-19 anos (proporção de nascidos vivos de mulheres entre 10-19 anos) (%).</a:t>
            </a:r>
            <a:endParaRPr lang="pt-BR" dirty="0"/>
          </a:p>
        </p:txBody>
      </p:sp>
      <p:sp>
        <p:nvSpPr>
          <p:cNvPr id="575" name="Google Shape;575;p29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576" name="Google Shape;576;p29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77" name="Google Shape;577;p29"/>
          <p:cNvSpPr txBox="1"/>
          <p:nvPr/>
        </p:nvSpPr>
        <p:spPr>
          <a:xfrm>
            <a:off x="641350" y="6572250"/>
            <a:ext cx="446405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 </a:t>
            </a:r>
            <a:r>
              <a:rPr lang="en-US" sz="1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endParaRPr dirty="0"/>
          </a:p>
        </p:txBody>
      </p:sp>
      <p:sp>
        <p:nvSpPr>
          <p:cNvPr id="578" name="Google Shape;578;p29"/>
          <p:cNvSpPr/>
          <p:nvPr/>
        </p:nvSpPr>
        <p:spPr>
          <a:xfrm>
            <a:off x="700087" y="1368426"/>
            <a:ext cx="7961400" cy="2331852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 2023</a:t>
            </a:r>
            <a:endParaRPr lang="pt-BR" dirty="0" smtClean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 – 5% </a:t>
            </a:r>
            <a:endParaRPr lang="pt-BR" dirty="0" smtClean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 – 7,94 %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020536" y="3967843"/>
            <a:ext cx="75111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PLANO DE AÇÃO</a:t>
            </a:r>
          </a:p>
          <a:p>
            <a:endParaRPr lang="pt-BR" dirty="0"/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Reuniões com adolescentes para falar sobre os métodos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Parcerias com a educação e desenvolvimento social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1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1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9" name="Google Shape;60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246062"/>
            <a:ext cx="1476375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1"/>
          <p:cNvSpPr txBox="1"/>
          <p:nvPr/>
        </p:nvSpPr>
        <p:spPr>
          <a:xfrm>
            <a:off x="719137" y="219075"/>
            <a:ext cx="7654925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500"/>
            </a:pPr>
            <a:r>
              <a:rPr lang="pt-BR" sz="20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11 (anual) - </a:t>
            </a:r>
            <a:r>
              <a:rPr lang="pt-BR" sz="20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Ações de matriciamento sistemático realizadas por CAPS com equipes de Atenção Básica (%)</a:t>
            </a:r>
            <a:endParaRPr lang="pt-BR" sz="2000" dirty="0"/>
          </a:p>
        </p:txBody>
      </p:sp>
      <p:sp>
        <p:nvSpPr>
          <p:cNvPr id="611" name="Google Shape;611;p31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612" name="Google Shape;612;p31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13" name="Google Shape;613;p31"/>
          <p:cNvSpPr txBox="1"/>
          <p:nvPr/>
        </p:nvSpPr>
        <p:spPr>
          <a:xfrm>
            <a:off x="641350" y="6572250"/>
            <a:ext cx="446405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200" b="1" dirty="0" smtClean="0">
                <a:latin typeface="Calibri"/>
                <a:ea typeface="Calibri"/>
                <a:cs typeface="Calibri"/>
                <a:sym typeface="Calibri"/>
              </a:rPr>
              <a:t>IPM </a:t>
            </a:r>
            <a:r>
              <a:rPr lang="en-US" sz="1200" b="1" dirty="0" err="1" smtClean="0">
                <a:latin typeface="Calibri"/>
                <a:ea typeface="Calibri"/>
                <a:cs typeface="Calibri"/>
                <a:sym typeface="Calibri"/>
              </a:rPr>
              <a:t>Saúde</a:t>
            </a:r>
            <a:endParaRPr dirty="0"/>
          </a:p>
        </p:txBody>
      </p:sp>
      <p:sp>
        <p:nvSpPr>
          <p:cNvPr id="615" name="Google Shape;615;p31"/>
          <p:cNvSpPr/>
          <p:nvPr/>
        </p:nvSpPr>
        <p:spPr>
          <a:xfrm>
            <a:off x="641350" y="1388474"/>
            <a:ext cx="7970712" cy="2720948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>
              <a:buSzPts val="2400"/>
            </a:pPr>
            <a:endParaRPr lang="pt-BR" sz="24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2400"/>
            </a:pP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Ano </a:t>
            </a:r>
            <a:r>
              <a:rPr lang="pt-BR" sz="2400" b="1" dirty="0"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2023</a:t>
            </a:r>
            <a:endParaRPr lang="pt-BR" sz="2400" dirty="0"/>
          </a:p>
          <a:p>
            <a:pPr lvl="0" algn="ctr">
              <a:buClr>
                <a:schemeClr val="lt1"/>
              </a:buClr>
              <a:buSzPts val="1800"/>
            </a:pPr>
            <a:endParaRPr lang="pt-BR" sz="1800" b="1" dirty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2400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Meta 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=100%</a:t>
            </a:r>
            <a:endParaRPr lang="pt-BR" sz="2400" dirty="0"/>
          </a:p>
          <a:p>
            <a:pPr lvl="0" algn="ctr">
              <a:buClr>
                <a:schemeClr val="lt1"/>
              </a:buClr>
              <a:buSzPts val="2400"/>
            </a:pPr>
            <a:endParaRPr lang="pt-BR" sz="24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2400"/>
            </a:pPr>
            <a:r>
              <a:rPr lang="pt-BR" sz="2400" dirty="0">
                <a:latin typeface="Calibri"/>
                <a:ea typeface="Calibri"/>
                <a:cs typeface="Calibri"/>
                <a:sym typeface="Calibri"/>
              </a:rPr>
              <a:t>Resultado – 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100% </a:t>
            </a:r>
            <a:endParaRPr lang="pt-BR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3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3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5" name="Google Shape;64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6187" y="28575"/>
            <a:ext cx="1547812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3"/>
          <p:cNvSpPr txBox="1"/>
          <p:nvPr/>
        </p:nvSpPr>
        <p:spPr>
          <a:xfrm>
            <a:off x="700087" y="90487"/>
            <a:ext cx="7416800" cy="100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just">
              <a:buClr>
                <a:srgbClr val="31859C"/>
              </a:buClr>
              <a:buSzPts val="2000"/>
            </a:pPr>
            <a:endParaRPr lang="pt-BR" sz="2000" b="1" i="0" u="none" dirty="0" smtClean="0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Clr>
                <a:srgbClr val="31859C"/>
              </a:buClr>
              <a:buSzPts val="2000"/>
            </a:pPr>
            <a:r>
              <a:rPr lang="pt-BR" sz="20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12 (anual) - </a:t>
            </a:r>
            <a:r>
              <a:rPr lang="pt-BR" sz="20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Índice </a:t>
            </a:r>
            <a:r>
              <a:rPr lang="pt-BR" sz="20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de internações por Transtornos Mentais e Comportamentais (TCM)</a:t>
            </a:r>
            <a:endParaRPr dirty="0"/>
          </a:p>
        </p:txBody>
      </p:sp>
      <p:sp>
        <p:nvSpPr>
          <p:cNvPr id="647" name="Google Shape;647;p33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648" name="Google Shape;648;p33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9" name="Google Shape;649;p33"/>
          <p:cNvSpPr txBox="1"/>
          <p:nvPr/>
        </p:nvSpPr>
        <p:spPr>
          <a:xfrm>
            <a:off x="509587" y="6548437"/>
            <a:ext cx="5573712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200" b="1" dirty="0" smtClean="0">
                <a:latin typeface="Calibri"/>
                <a:ea typeface="Calibri"/>
                <a:cs typeface="Calibri"/>
                <a:sym typeface="Calibri"/>
              </a:rPr>
              <a:t>DATASUS</a:t>
            </a:r>
            <a:endParaRPr dirty="0"/>
          </a:p>
        </p:txBody>
      </p:sp>
      <p:sp>
        <p:nvSpPr>
          <p:cNvPr id="651" name="Google Shape;651;p33"/>
          <p:cNvSpPr/>
          <p:nvPr/>
        </p:nvSpPr>
        <p:spPr>
          <a:xfrm>
            <a:off x="822325" y="1379537"/>
            <a:ext cx="7797800" cy="1787525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lang="pt-BR" sz="12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 b="1" i="0" u="none" dirty="0" smtClean="0">
                <a:solidFill>
                  <a:srgbClr val="000000"/>
                </a:solidFill>
                <a:sym typeface="Arial"/>
              </a:rPr>
              <a:t>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 b="0" i="0" u="none" dirty="0" smtClean="0">
                <a:solidFill>
                  <a:srgbClr val="000000"/>
                </a:solidFill>
                <a:sym typeface="Arial"/>
              </a:rPr>
              <a:t>Meta – 190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pt-BR" sz="2200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200" b="0" i="0" u="none" dirty="0" smtClean="0">
                <a:solidFill>
                  <a:srgbClr val="000000"/>
                </a:solidFill>
                <a:sym typeface="Arial"/>
              </a:rPr>
              <a:t>Resultado – </a:t>
            </a:r>
            <a:r>
              <a:rPr lang="pt-BR" sz="2200" dirty="0" smtClean="0"/>
              <a:t>330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8" t="27308" r="17252" b="27376"/>
          <a:stretch/>
        </p:blipFill>
        <p:spPr bwMode="auto">
          <a:xfrm>
            <a:off x="1671864" y="3681412"/>
            <a:ext cx="6098721" cy="284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5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5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2" name="Google Shape;68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28575"/>
            <a:ext cx="1762125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35"/>
          <p:cNvSpPr txBox="1"/>
          <p:nvPr/>
        </p:nvSpPr>
        <p:spPr>
          <a:xfrm>
            <a:off x="700088" y="41124"/>
            <a:ext cx="7120080" cy="109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800"/>
            </a:pPr>
            <a:r>
              <a:rPr lang="pt-BR" sz="24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13 - </a:t>
            </a:r>
            <a:r>
              <a:rPr lang="pt-BR" sz="24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Percentual </a:t>
            </a:r>
            <a:r>
              <a:rPr lang="pt-BR" sz="24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de idosos com registro do procedimento "Avaliação Multidimensional da Pessoa </a:t>
            </a:r>
            <a:r>
              <a:rPr lang="pt-BR" sz="24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Idosa“(%)</a:t>
            </a:r>
            <a:endParaRPr sz="2400" dirty="0"/>
          </a:p>
        </p:txBody>
      </p:sp>
      <p:sp>
        <p:nvSpPr>
          <p:cNvPr id="684" name="Google Shape;684;p35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685" name="Google Shape;685;p35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86" name="Google Shape;686;p35"/>
          <p:cNvSpPr txBox="1"/>
          <p:nvPr/>
        </p:nvSpPr>
        <p:spPr>
          <a:xfrm>
            <a:off x="509587" y="6548437"/>
            <a:ext cx="5573712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200" b="1" dirty="0" err="1" smtClean="0">
                <a:latin typeface="Calibri"/>
                <a:ea typeface="Calibri"/>
                <a:cs typeface="Calibri"/>
                <a:sym typeface="Calibri"/>
              </a:rPr>
              <a:t>biestador</a:t>
            </a:r>
            <a:r>
              <a:rPr lang="en-US" sz="1200" b="1" dirty="0" err="1">
                <a:latin typeface="Calibri"/>
                <a:ea typeface="Calibri"/>
                <a:cs typeface="Calibri"/>
                <a:sym typeface="Calibri"/>
              </a:rPr>
              <a:t>s</a:t>
            </a:r>
            <a:endParaRPr dirty="0"/>
          </a:p>
        </p:txBody>
      </p:sp>
      <p:sp>
        <p:nvSpPr>
          <p:cNvPr id="687" name="Google Shape;687;p35"/>
          <p:cNvSpPr/>
          <p:nvPr/>
        </p:nvSpPr>
        <p:spPr>
          <a:xfrm>
            <a:off x="700087" y="1426114"/>
            <a:ext cx="8180330" cy="4623622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600" b="1" i="0" u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Quadrimestre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600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Meta – 15%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Resultado – 1204 avaliações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1600" b="1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1600" b="1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1600" b="1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1600" b="1" dirty="0" smtClean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600" b="1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2023 - Ano</a:t>
            </a:r>
            <a:endParaRPr lang="pt-BR" sz="1600" b="1" dirty="0" smtClean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600" b="0" i="0" u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Meta Anual – 15%</a:t>
            </a:r>
            <a:endParaRPr lang="pt-BR" sz="1600" dirty="0" smtClean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600" b="1" i="0" u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Resultado Anual –  </a:t>
            </a:r>
            <a:r>
              <a:rPr lang="pt-BR" sz="16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22,34%</a:t>
            </a:r>
            <a:r>
              <a:rPr lang="pt-BR" sz="1600" b="1" i="0" u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(3117 avaliações)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160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1600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População acima de 60 anos:13954 pessoas acima de 60 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8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8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7" name="Google Shape;73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0675" y="136525"/>
            <a:ext cx="1203325" cy="769937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38"/>
          <p:cNvSpPr txBox="1"/>
          <p:nvPr/>
        </p:nvSpPr>
        <p:spPr>
          <a:xfrm>
            <a:off x="533400" y="188912"/>
            <a:ext cx="8048625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800"/>
            </a:pPr>
            <a:r>
              <a:rPr lang="pt-BR" sz="28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14 (anual) – </a:t>
            </a:r>
            <a:r>
              <a:rPr lang="pt-BR" sz="28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Percentual </a:t>
            </a:r>
            <a:r>
              <a:rPr lang="pt-BR" sz="28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de prevalência de excesso de peso na população adulta do </a:t>
            </a:r>
            <a:r>
              <a:rPr lang="pt-BR" sz="28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RS (%)</a:t>
            </a:r>
            <a:endParaRPr dirty="0"/>
          </a:p>
        </p:txBody>
      </p:sp>
      <p:sp>
        <p:nvSpPr>
          <p:cNvPr id="739" name="Google Shape;739;p38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740" name="Google Shape;740;p38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41" name="Google Shape;741;p38"/>
          <p:cNvSpPr txBox="1"/>
          <p:nvPr/>
        </p:nvSpPr>
        <p:spPr>
          <a:xfrm>
            <a:off x="455612" y="6453187"/>
            <a:ext cx="505142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200" b="1" dirty="0" err="1" smtClean="0">
                <a:latin typeface="Calibri"/>
                <a:ea typeface="Calibri"/>
                <a:cs typeface="Calibri"/>
                <a:sym typeface="Calibri"/>
              </a:rPr>
              <a:t>biestado</a:t>
            </a:r>
            <a:r>
              <a:rPr lang="en-US" sz="12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dirty="0" err="1" smtClean="0">
                <a:latin typeface="Calibri"/>
                <a:ea typeface="Calibri"/>
                <a:cs typeface="Calibri"/>
                <a:sym typeface="Calibri"/>
              </a:rPr>
              <a:t>rs</a:t>
            </a:r>
            <a:endParaRPr dirty="0"/>
          </a:p>
        </p:txBody>
      </p:sp>
      <p:sp>
        <p:nvSpPr>
          <p:cNvPr id="743" name="Google Shape;743;p38"/>
          <p:cNvSpPr/>
          <p:nvPr/>
        </p:nvSpPr>
        <p:spPr>
          <a:xfrm>
            <a:off x="651643" y="1363251"/>
            <a:ext cx="7880400" cy="2595563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2400" b="1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pt-BR" sz="4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 – 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71,99%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pt-BR" sz="24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 – 73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% </a:t>
            </a:r>
            <a:endParaRPr lang="pt-BR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40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4" name="Google Shape;77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7162" y="347662"/>
            <a:ext cx="1293812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40"/>
          <p:cNvSpPr txBox="1"/>
          <p:nvPr/>
        </p:nvSpPr>
        <p:spPr>
          <a:xfrm>
            <a:off x="700087" y="188912"/>
            <a:ext cx="8048625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800"/>
            </a:pPr>
            <a:r>
              <a:rPr lang="pt-BR" sz="24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15 (anual) - </a:t>
            </a:r>
            <a:r>
              <a:rPr lang="pt-BR" sz="24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Cobertura de acompanhamento das condicionalidades da saúde adulta do RS (%)</a:t>
            </a:r>
            <a:endParaRPr lang="pt-BR" sz="2400" dirty="0"/>
          </a:p>
        </p:txBody>
      </p:sp>
      <p:sp>
        <p:nvSpPr>
          <p:cNvPr id="776" name="Google Shape;776;p40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777" name="Google Shape;777;p40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80" name="Google Shape;780;p40"/>
          <p:cNvSpPr/>
          <p:nvPr/>
        </p:nvSpPr>
        <p:spPr>
          <a:xfrm>
            <a:off x="700087" y="1385661"/>
            <a:ext cx="7975600" cy="2676525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 2023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pt-BR" sz="2400" b="0" i="0" u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 – 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80%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pt-BR" sz="1050" b="0" i="0" u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pt-BR" sz="1050" b="0" i="0" u="none" dirty="0" smtClean="0">
              <a:solidFill>
                <a:srgbClr val="000000"/>
              </a:solidFill>
              <a:sym typeface="Arial"/>
            </a:endParaRPr>
          </a:p>
          <a:p>
            <a:pPr algn="ctr">
              <a:buSzPts val="2400"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 – </a:t>
            </a: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80, 64</a:t>
            </a: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%</a:t>
            </a:r>
          </a:p>
          <a:p>
            <a:pPr algn="ctr">
              <a:buSzPts val="2400"/>
            </a:pP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3754 pessoas</a:t>
            </a:r>
          </a:p>
          <a:p>
            <a:pPr algn="ctr">
              <a:buSzPts val="2400"/>
            </a:pP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2882 avaliados</a:t>
            </a:r>
            <a:endParaRPr lang="pt-BR" sz="2400" b="1" dirty="0" smtClean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80;p40"/>
          <p:cNvSpPr/>
          <p:nvPr/>
        </p:nvSpPr>
        <p:spPr>
          <a:xfrm>
            <a:off x="700087" y="4181475"/>
            <a:ext cx="7975600" cy="2477509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 2022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pt-BR" sz="2400" b="0" i="0" u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 – 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80%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pt-BR" sz="1050" b="0" i="0" u="none" dirty="0" smtClean="0">
              <a:solidFill>
                <a:srgbClr val="000000"/>
              </a:solidFill>
              <a:sym typeface="Arial"/>
            </a:endParaRPr>
          </a:p>
          <a:p>
            <a:pPr algn="ctr">
              <a:buSzPts val="2400"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 – 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76%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43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3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2" name="Google Shape;832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677" y="160338"/>
            <a:ext cx="1619297" cy="949324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43"/>
          <p:cNvSpPr txBox="1"/>
          <p:nvPr/>
        </p:nvSpPr>
        <p:spPr>
          <a:xfrm>
            <a:off x="567530" y="76200"/>
            <a:ext cx="8048625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800"/>
            </a:pPr>
            <a:r>
              <a:rPr lang="pt-BR" sz="23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16 (anual) </a:t>
            </a:r>
            <a:r>
              <a:rPr lang="en-US" sz="23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sz="23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População abastecida por Solução Alternativa Coletiva (SAC) com tratamento em relação à população abastecida por SAC</a:t>
            </a:r>
            <a:endParaRPr sz="2300" dirty="0"/>
          </a:p>
        </p:txBody>
      </p:sp>
      <p:sp>
        <p:nvSpPr>
          <p:cNvPr id="834" name="Google Shape;834;p43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835" name="Google Shape;835;p43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36" name="Google Shape;836;p43"/>
          <p:cNvSpPr txBox="1"/>
          <p:nvPr/>
        </p:nvSpPr>
        <p:spPr>
          <a:xfrm>
            <a:off x="455612" y="6453187"/>
            <a:ext cx="5051425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 ESTADO RS </a:t>
            </a:r>
            <a:endParaRPr dirty="0"/>
          </a:p>
        </p:txBody>
      </p:sp>
      <p:sp>
        <p:nvSpPr>
          <p:cNvPr id="837" name="Google Shape;837;p43"/>
          <p:cNvSpPr/>
          <p:nvPr/>
        </p:nvSpPr>
        <p:spPr>
          <a:xfrm>
            <a:off x="750729" y="1647938"/>
            <a:ext cx="7830727" cy="2115798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lang="pt-BR" sz="11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  – 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78%</a:t>
            </a:r>
            <a:endParaRPr lang="pt-BR" sz="24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 </a:t>
            </a: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pt-BR" sz="24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96</a:t>
            </a: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%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49136" y="4131129"/>
            <a:ext cx="7143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Meta: agora em relação aos poços clorados e não mais a quantidade de amostras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5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45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9" name="Google Shape;86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28575"/>
            <a:ext cx="2051050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45"/>
          <p:cNvSpPr txBox="1"/>
          <p:nvPr/>
        </p:nvSpPr>
        <p:spPr>
          <a:xfrm>
            <a:off x="700087" y="188912"/>
            <a:ext cx="8048625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800"/>
            </a:pPr>
            <a:r>
              <a:rPr lang="pt-BR" sz="28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17 </a:t>
            </a:r>
            <a:r>
              <a:rPr lang="en-US" sz="28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sz="28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Taxa de notificação de agravos relacionados ao trabalho investigados</a:t>
            </a:r>
            <a:endParaRPr dirty="0"/>
          </a:p>
        </p:txBody>
      </p:sp>
      <p:sp>
        <p:nvSpPr>
          <p:cNvPr id="871" name="Google Shape;871;p45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872" name="Google Shape;872;p45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74" name="Google Shape;874;p45"/>
          <p:cNvSpPr/>
          <p:nvPr/>
        </p:nvSpPr>
        <p:spPr>
          <a:xfrm>
            <a:off x="700087" y="1371600"/>
            <a:ext cx="7880350" cy="4506686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pt-BR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3º Quadrimestre 2023 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pt-BR" sz="22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 – 100% 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pt-BR" sz="22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 –</a:t>
            </a:r>
            <a:r>
              <a:rPr lang="pt-BR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dirty="0" smtClean="0">
                <a:latin typeface="Calibri"/>
                <a:ea typeface="Calibri"/>
                <a:cs typeface="Calibri"/>
                <a:sym typeface="Calibri"/>
              </a:rPr>
              <a:t>100 </a:t>
            </a:r>
            <a:r>
              <a:rPr lang="pt-BR" sz="22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 (484 notificações)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pt-BR" sz="16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pt-BR"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pt-BR" sz="16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pt-BR" sz="1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pt-BR" sz="16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pt-BR" sz="2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</a:pPr>
            <a:r>
              <a:rPr lang="pt-BR" sz="22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 Anual – 100% que equivale pela população em 311 notificações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pt-BR" sz="22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 – 1373 notificaç</a:t>
            </a:r>
            <a:r>
              <a:rPr lang="pt-BR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ões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lang="pt-BR" dirty="0"/>
          </a:p>
        </p:txBody>
      </p:sp>
      <p:sp>
        <p:nvSpPr>
          <p:cNvPr id="12" name="Google Shape;1247;p65"/>
          <p:cNvSpPr txBox="1"/>
          <p:nvPr/>
        </p:nvSpPr>
        <p:spPr>
          <a:xfrm>
            <a:off x="455612" y="6581775"/>
            <a:ext cx="620395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SINAN - SISTEMA DE INFORMAÇÃO DE AGRAVOS NOTIFICAÇÃO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7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47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6" name="Google Shape;90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9187" y="204787"/>
            <a:ext cx="1639887" cy="9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47"/>
          <p:cNvSpPr txBox="1"/>
          <p:nvPr/>
        </p:nvSpPr>
        <p:spPr>
          <a:xfrm>
            <a:off x="558800" y="28575"/>
            <a:ext cx="8048625" cy="110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600"/>
            </a:pPr>
            <a:r>
              <a:rPr lang="pt-BR" sz="26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18 </a:t>
            </a:r>
            <a:r>
              <a:rPr lang="pt-BR" sz="26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- Percentual de óbitos relacionados ao trabalho </a:t>
            </a:r>
            <a:r>
              <a:rPr lang="pt-BR" sz="26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investigados (%)</a:t>
            </a:r>
            <a:endParaRPr lang="pt-BR" dirty="0"/>
          </a:p>
        </p:txBody>
      </p:sp>
      <p:sp>
        <p:nvSpPr>
          <p:cNvPr id="908" name="Google Shape;908;p47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909" name="Google Shape;909;p47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10" name="Google Shape;910;p47"/>
          <p:cNvSpPr txBox="1"/>
          <p:nvPr/>
        </p:nvSpPr>
        <p:spPr>
          <a:xfrm>
            <a:off x="509587" y="6548437"/>
            <a:ext cx="5573712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7"/>
          <p:cNvSpPr/>
          <p:nvPr/>
        </p:nvSpPr>
        <p:spPr>
          <a:xfrm>
            <a:off x="584200" y="2563585"/>
            <a:ext cx="8023225" cy="2635250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>
              <a:buSzPts val="2000"/>
            </a:pPr>
            <a:r>
              <a:rPr lang="pt-BR" sz="2000" b="1" dirty="0" smtClean="0">
                <a:latin typeface="Calibri"/>
                <a:ea typeface="Calibri"/>
                <a:cs typeface="Calibri"/>
                <a:sym typeface="Calibri"/>
              </a:rPr>
              <a:t>3º </a:t>
            </a:r>
            <a:r>
              <a:rPr lang="pt-BR" sz="2000" b="1" dirty="0">
                <a:latin typeface="Calibri"/>
                <a:ea typeface="Calibri"/>
                <a:cs typeface="Calibri"/>
                <a:sym typeface="Calibri"/>
              </a:rPr>
              <a:t>Quadrimestre </a:t>
            </a:r>
            <a:r>
              <a:rPr lang="pt-BR" sz="2000" b="1" dirty="0" smtClean="0">
                <a:latin typeface="Calibri"/>
                <a:ea typeface="Calibri"/>
                <a:cs typeface="Calibri"/>
                <a:sym typeface="Calibri"/>
              </a:rPr>
              <a:t>2023 </a:t>
            </a:r>
            <a:endParaRPr lang="pt-BR" sz="2000" dirty="0"/>
          </a:p>
          <a:p>
            <a:pPr lvl="0" algn="ctr">
              <a:buSzPts val="2000"/>
            </a:pPr>
            <a:r>
              <a:rPr lang="pt-BR" sz="2000" dirty="0">
                <a:latin typeface="Calibri"/>
                <a:ea typeface="Calibri"/>
                <a:cs typeface="Calibri"/>
                <a:sym typeface="Calibri"/>
              </a:rPr>
              <a:t>Meta –  100 </a:t>
            </a: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%</a:t>
            </a:r>
            <a:endParaRPr lang="pt-BR" sz="2000" dirty="0">
              <a:ea typeface="Calibri"/>
            </a:endParaRPr>
          </a:p>
          <a:p>
            <a:pPr lvl="0" algn="ctr">
              <a:buSzPts val="2000"/>
            </a:pP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Resultado: SEM ÓBITOS</a:t>
            </a:r>
            <a:endParaRPr lang="pt-BR" sz="20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2000" b="1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0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 2023</a:t>
            </a:r>
            <a:endParaRPr lang="pt-BR" sz="2000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 – </a:t>
            </a: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100</a:t>
            </a:r>
            <a:r>
              <a:rPr lang="pt-BR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 lang="pt-BR" sz="2000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0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 – </a:t>
            </a:r>
            <a:r>
              <a:rPr lang="pt-BR" sz="2000" dirty="0" smtClean="0">
                <a:latin typeface="Calibri"/>
                <a:ea typeface="Calibri"/>
                <a:cs typeface="Calibri"/>
                <a:sym typeface="Calibri"/>
              </a:rPr>
              <a:t>SEM ÓBITOS </a:t>
            </a:r>
            <a:endParaRPr lang="pt-BR" sz="20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2000" dirty="0"/>
          </a:p>
        </p:txBody>
      </p:sp>
      <p:sp>
        <p:nvSpPr>
          <p:cNvPr id="13" name="Google Shape;1209;p63"/>
          <p:cNvSpPr txBox="1"/>
          <p:nvPr/>
        </p:nvSpPr>
        <p:spPr>
          <a:xfrm>
            <a:off x="455599" y="6581775"/>
            <a:ext cx="67089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SINAN - SISTEMA DE INFORMAÇÃO DE AGRAVOS NOTIFICAÇÃO e CEREST Fronteira Noroeste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9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49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5" name="Google Shape;94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180975"/>
            <a:ext cx="1762125" cy="928687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49"/>
          <p:cNvSpPr txBox="1"/>
          <p:nvPr/>
        </p:nvSpPr>
        <p:spPr>
          <a:xfrm>
            <a:off x="700087" y="188912"/>
            <a:ext cx="8048625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800"/>
            </a:pPr>
            <a:r>
              <a:rPr lang="pt-BR" sz="20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19 RS (anual)</a:t>
            </a:r>
            <a:r>
              <a:rPr lang="en-US" sz="20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pt-BR" sz="20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Percentual de coleta de amostra por RT-PCR (diagnóstico padrão ouro) em casos de Síndrome Respiratória Aguda Grave (SRAG) hospitalizados e óbitos por </a:t>
            </a:r>
            <a:r>
              <a:rPr lang="pt-BR" sz="20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SRAG (%)</a:t>
            </a:r>
            <a:endParaRPr sz="2000" dirty="0"/>
          </a:p>
        </p:txBody>
      </p:sp>
      <p:sp>
        <p:nvSpPr>
          <p:cNvPr id="947" name="Google Shape;947;p49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948" name="Google Shape;948;p49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49" name="Google Shape;949;p49"/>
          <p:cNvSpPr txBox="1"/>
          <p:nvPr/>
        </p:nvSpPr>
        <p:spPr>
          <a:xfrm>
            <a:off x="509587" y="6548437"/>
            <a:ext cx="5573712" cy="27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49"/>
          <p:cNvSpPr txBox="1"/>
          <p:nvPr/>
        </p:nvSpPr>
        <p:spPr>
          <a:xfrm>
            <a:off x="700087" y="6477000"/>
            <a:ext cx="231140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1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 </a:t>
            </a:r>
            <a:r>
              <a:rPr lang="en-US" sz="12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sz="12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RS</a:t>
            </a:r>
            <a:endParaRPr dirty="0"/>
          </a:p>
        </p:txBody>
      </p:sp>
      <p:sp>
        <p:nvSpPr>
          <p:cNvPr id="952" name="Google Shape;952;p49"/>
          <p:cNvSpPr/>
          <p:nvPr/>
        </p:nvSpPr>
        <p:spPr>
          <a:xfrm>
            <a:off x="858042" y="2847068"/>
            <a:ext cx="7883525" cy="2530475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lang="pt-BR" sz="10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2400" b="1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 2023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Meta – 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95%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Resultado: 182 DE 195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dirty="0" smtClean="0">
                <a:latin typeface="Calibri"/>
                <a:cs typeface="Calibri"/>
                <a:sym typeface="Calibri"/>
              </a:rPr>
              <a:t>Meta: 93.3%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/>
          <p:nvPr/>
        </p:nvSpPr>
        <p:spPr>
          <a:xfrm>
            <a:off x="0" y="0"/>
            <a:ext cx="452437" cy="6854825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 rot="5400000">
            <a:off x="4728368" y="-3147219"/>
            <a:ext cx="146050" cy="8685212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42862"/>
            <a:ext cx="2049462" cy="107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688975" y="322262"/>
            <a:ext cx="6977062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Organograma FUMSSAR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1516062" y="3167062"/>
            <a:ext cx="61499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06" y="1268412"/>
            <a:ext cx="8393373" cy="55224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7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67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0" name="Google Shape;128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7" y="42862"/>
            <a:ext cx="1906587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67"/>
          <p:cNvSpPr txBox="1"/>
          <p:nvPr/>
        </p:nvSpPr>
        <p:spPr>
          <a:xfrm>
            <a:off x="688975" y="322262"/>
            <a:ext cx="27305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82" name="Google Shape;1282;p67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283" name="Google Shape;1283;p67"/>
          <p:cNvSpPr txBox="1"/>
          <p:nvPr/>
        </p:nvSpPr>
        <p:spPr>
          <a:xfrm>
            <a:off x="1292225" y="2592387"/>
            <a:ext cx="7015162" cy="208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9600"/>
              <a:buFont typeface="Calibri"/>
              <a:buNone/>
            </a:pPr>
            <a:r>
              <a:rPr lang="pt-BR" sz="96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Obrigad</a:t>
            </a:r>
            <a:r>
              <a:rPr lang="pt-BR" sz="9600" b="1" dirty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pt-BR" sz="96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endParaRPr sz="96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96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42862"/>
            <a:ext cx="2051050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3"/>
          <p:cNvSpPr txBox="1"/>
          <p:nvPr/>
        </p:nvSpPr>
        <p:spPr>
          <a:xfrm>
            <a:off x="700087" y="322262"/>
            <a:ext cx="5672137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Unidades Básicas de Saúde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4" name="Google Shape;94;p3"/>
          <p:cNvSpPr txBox="1"/>
          <p:nvPr/>
        </p:nvSpPr>
        <p:spPr>
          <a:xfrm>
            <a:off x="900112" y="1557337"/>
            <a:ext cx="7775575" cy="8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 Equipes de Saúde da Família, 02 Unidades Avançadas de Saúde e 01 Unidade Prisional</a:t>
            </a:r>
            <a:endParaRPr/>
          </a:p>
        </p:txBody>
      </p:sp>
      <p:sp>
        <p:nvSpPr>
          <p:cNvPr id="95" name="Google Shape;95;p3"/>
          <p:cNvSpPr txBox="1"/>
          <p:nvPr/>
        </p:nvSpPr>
        <p:spPr>
          <a:xfrm>
            <a:off x="515937" y="6421437"/>
            <a:ext cx="69437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População:   72.504 habitantes (Fonte: IBGE, 2016)</a:t>
            </a:r>
            <a:endParaRPr dirty="0"/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012" y="2781300"/>
            <a:ext cx="8386762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0" y="0"/>
            <a:ext cx="454320" cy="685656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"/>
          <p:cNvSpPr/>
          <p:nvPr/>
        </p:nvSpPr>
        <p:spPr>
          <a:xfrm rot="5400000">
            <a:off x="4765696" y="-3453120"/>
            <a:ext cx="44640" cy="868680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000" y="28440"/>
            <a:ext cx="1326240" cy="86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6"/>
          <p:cNvSpPr/>
          <p:nvPr/>
        </p:nvSpPr>
        <p:spPr>
          <a:xfrm>
            <a:off x="700200" y="189000"/>
            <a:ext cx="8047080" cy="5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Procedimentos Complementares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725" y="1077119"/>
            <a:ext cx="8490515" cy="56239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46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/>
          <p:nvPr/>
        </p:nvSpPr>
        <p:spPr>
          <a:xfrm>
            <a:off x="0" y="0"/>
            <a:ext cx="453960" cy="685620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 rot="5400000">
            <a:off x="4778640" y="-3096720"/>
            <a:ext cx="43920" cy="8686440"/>
          </a:xfrm>
          <a:prstGeom prst="rect">
            <a:avLst/>
          </a:prstGeom>
          <a:solidFill>
            <a:srgbClr val="04889A"/>
          </a:solidFill>
          <a:ln w="25400" cap="flat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60" y="28080"/>
            <a:ext cx="176184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"/>
          <p:cNvSpPr/>
          <p:nvPr/>
        </p:nvSpPr>
        <p:spPr>
          <a:xfrm>
            <a:off x="699840" y="188640"/>
            <a:ext cx="8046720" cy="94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Pactuação Interfederativa de Indicadores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516320" y="3167280"/>
            <a:ext cx="6150240" cy="51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766080" y="1302772"/>
            <a:ext cx="8180972" cy="5523416"/>
          </a:xfrm>
          <a:prstGeom prst="horizontalScroll">
            <a:avLst>
              <a:gd name="adj" fmla="val 0"/>
            </a:avLst>
          </a:prstGeom>
          <a:gradFill>
            <a:gsLst>
              <a:gs pos="0">
                <a:srgbClr val="FFFFFF"/>
              </a:gs>
              <a:gs pos="100000">
                <a:srgbClr val="979797"/>
              </a:gs>
            </a:gsLst>
            <a:lin ang="0" scaled="0"/>
          </a:gradFill>
          <a:ln w="2555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Pactuação -  Indicadores de Saúde </a:t>
            </a:r>
            <a:r>
              <a:rPr lang="pt-BR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000000"/>
                </a:solidFill>
                <a:sym typeface="Arial"/>
              </a:rPr>
              <a:t>    RESOLUÇÃO Nº </a:t>
            </a:r>
            <a:r>
              <a:rPr lang="pt-BR" sz="1600" b="0" i="0" u="none" strike="noStrike" cap="none" dirty="0" smtClean="0">
                <a:solidFill>
                  <a:srgbClr val="000000"/>
                </a:solidFill>
                <a:sym typeface="Arial"/>
              </a:rPr>
              <a:t>04, </a:t>
            </a:r>
            <a:r>
              <a:rPr lang="pt-BR" sz="1600" b="0" i="0" u="none" strike="noStrike" cap="none" dirty="0">
                <a:solidFill>
                  <a:srgbClr val="000000"/>
                </a:solidFill>
                <a:sym typeface="Arial"/>
              </a:rPr>
              <a:t>DE 11 DE MAIO DE </a:t>
            </a:r>
            <a:r>
              <a:rPr lang="pt-BR" sz="1600" b="0" i="0" u="none" strike="noStrike" cap="none" dirty="0" smtClean="0">
                <a:solidFill>
                  <a:srgbClr val="000000"/>
                </a:solidFill>
                <a:sym typeface="Arial"/>
              </a:rPr>
              <a:t>2023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000000"/>
                </a:solidFill>
                <a:sym typeface="Arial"/>
              </a:rPr>
              <a:t>Em </a:t>
            </a:r>
            <a:r>
              <a:rPr lang="pt-BR" sz="1600" b="0" i="0" u="none" strike="noStrike" cap="none" dirty="0" smtClean="0">
                <a:solidFill>
                  <a:srgbClr val="000000"/>
                </a:solidFill>
                <a:sym typeface="Arial"/>
              </a:rPr>
              <a:t>2022 </a:t>
            </a:r>
            <a:r>
              <a:rPr lang="pt-BR" sz="1600" b="0" i="0" u="none" strike="noStrike" cap="none" dirty="0">
                <a:solidFill>
                  <a:srgbClr val="000000"/>
                </a:solidFill>
                <a:sym typeface="Arial"/>
              </a:rPr>
              <a:t>foram </a:t>
            </a:r>
            <a:r>
              <a:rPr lang="pt-BR" b="0" i="0" u="none" strike="noStrike" cap="none" dirty="0">
                <a:solidFill>
                  <a:srgbClr val="000000"/>
                </a:solidFill>
                <a:sym typeface="Arial"/>
              </a:rPr>
              <a:t>estabelecidos </a:t>
            </a:r>
            <a:r>
              <a:rPr lang="pt-BR" b="1" i="0" u="none" strike="noStrike" cap="none" dirty="0">
                <a:solidFill>
                  <a:srgbClr val="000000"/>
                </a:solidFill>
                <a:sym typeface="Arial"/>
              </a:rPr>
              <a:t>20 indicadores</a:t>
            </a:r>
            <a:r>
              <a:rPr lang="pt-BR" b="0" i="0" u="none" strike="noStrike" cap="none" dirty="0">
                <a:solidFill>
                  <a:srgbClr val="000000"/>
                </a:solidFill>
                <a:sym typeface="Arial"/>
              </a:rPr>
              <a:t> pela Comissão Intergestora Tripartite</a:t>
            </a:r>
            <a:endParaRPr lang="pt-BR" dirty="0"/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b="0" i="0" u="none" strike="noStrike" cap="none" dirty="0">
                <a:solidFill>
                  <a:srgbClr val="000000"/>
                </a:solidFill>
                <a:sym typeface="Arial"/>
              </a:rPr>
              <a:t>Taxa de mortalidade infantil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/>
              <a:t>Número de casos novos de sífilis congênita em menores de 1 ano de idade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b="0" i="0" u="none" strike="noStrike" cap="none" dirty="0">
                <a:solidFill>
                  <a:srgbClr val="000000"/>
                </a:solidFill>
                <a:sym typeface="Arial"/>
              </a:rPr>
              <a:t>Testagem para HIV nos casos novos de TB notificados no SINAN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Razão de mortalidade materna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b="0" i="0" u="none" strike="noStrike" cap="none" dirty="0">
                <a:solidFill>
                  <a:srgbClr val="000000"/>
                </a:solidFill>
                <a:sym typeface="Arial"/>
              </a:rPr>
              <a:t>Coeficiente bruto de mortalidade por HIV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/>
              <a:t>Número de casos novos de HIV em menores de 5 anos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600" i="0" u="none" strike="noStrike" cap="none" dirty="0">
                <a:solidFill>
                  <a:schemeClr val="tx1"/>
                </a:solidFill>
                <a:sym typeface="Arial"/>
              </a:rPr>
              <a:t>Razão de exames de mamografia de rastreamento realizados em mulheres de 50-69 anos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/>
              <a:t>Cobertura vacinal da vacina TV primeira dose para crianças menores de 1 ano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b="0" i="0" u="none" strike="noStrike" cap="none" dirty="0">
                <a:solidFill>
                  <a:srgbClr val="000000"/>
                </a:solidFill>
                <a:sym typeface="Arial"/>
              </a:rPr>
              <a:t>Índice de infestação pelo AE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/>
              <a:t>Proporção de gravidez na adolescência 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b="0" i="0" u="none" strike="noStrike" cap="none" dirty="0">
                <a:solidFill>
                  <a:srgbClr val="000000"/>
                </a:solidFill>
                <a:sym typeface="Arial"/>
              </a:rPr>
              <a:t>Ações de matriciamento realizadas pelos CAPS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/>
              <a:t>Índice de internações por TMC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600" b="1" i="0" u="none" strike="noStrike" cap="none" dirty="0">
                <a:solidFill>
                  <a:schemeClr val="tx1"/>
                </a:solidFill>
                <a:sym typeface="Arial"/>
              </a:rPr>
              <a:t>Percentual de idosos com registro do procedimento AMPI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/>
              <a:t>Percentual de prevalência de excesso de peso da população adulta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b="0" i="0" u="none" strike="noStrike" cap="none" dirty="0">
                <a:solidFill>
                  <a:srgbClr val="000000"/>
                </a:solidFill>
                <a:sym typeface="Arial"/>
              </a:rPr>
              <a:t>Cobertura de acompanhamento das condicionalidades de saúde PAB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dirty="0"/>
              <a:t>População abastecida por SAC com tratamento em relação à população abastecida com SAC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600" b="1" i="0" u="none" strike="noStrike" cap="none" dirty="0" err="1">
                <a:solidFill>
                  <a:schemeClr val="tx1"/>
                </a:solidFill>
                <a:sym typeface="Arial"/>
              </a:rPr>
              <a:t>Tx</a:t>
            </a:r>
            <a:r>
              <a:rPr lang="pt-BR" sz="1600" b="1" i="0" u="none" strike="noStrike" cap="none" dirty="0">
                <a:solidFill>
                  <a:schemeClr val="tx1"/>
                </a:solidFill>
                <a:sym typeface="Arial"/>
              </a:rPr>
              <a:t> de notificações de agravos relacionados ao trabalho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1600" b="1" dirty="0">
                <a:solidFill>
                  <a:schemeClr val="tx1"/>
                </a:solidFill>
              </a:rPr>
              <a:t>Percentual de óbitos relacionados ao trabalho investigados</a:t>
            </a:r>
          </a:p>
          <a:p>
            <a:pPr marL="342900" marR="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b="0" i="0" u="none" strike="noStrike" cap="none" dirty="0">
                <a:solidFill>
                  <a:srgbClr val="000000"/>
                </a:solidFill>
                <a:sym typeface="Arial"/>
              </a:rPr>
              <a:t>Percentual de coleta de amostra de RTPCR para óbitos e SRAG</a:t>
            </a: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95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 rot="5400000">
            <a:off x="4776787" y="-3148013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7" y="28575"/>
            <a:ext cx="1763712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700087" y="420687"/>
            <a:ext cx="8048625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pt-BR" sz="28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Dados Gerais</a:t>
            </a:r>
            <a:endParaRPr lang="pt-BR" dirty="0"/>
          </a:p>
        </p:txBody>
      </p:sp>
      <p:sp>
        <p:nvSpPr>
          <p:cNvPr id="129" name="Google Shape;129;p5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700087" y="1282699"/>
            <a:ext cx="7866062" cy="4832351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 – 2023</a:t>
            </a:r>
            <a:endParaRPr lang="pt-BR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pt-BR" sz="2400" b="0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Nº de procedimentos realizados na atenção básica :</a:t>
            </a:r>
            <a:endParaRPr lang="pt-BR" dirty="0" smtClean="0"/>
          </a:p>
          <a:p>
            <a:pPr lvl="0" algn="ctr">
              <a:buSzPts val="2400"/>
            </a:pPr>
            <a:r>
              <a:rPr lang="pt-BR" sz="2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3º Quadrimestre – </a:t>
            </a: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342.636</a:t>
            </a:r>
          </a:p>
          <a:p>
            <a:pPr lvl="0" algn="ctr">
              <a:buSzPts val="2400"/>
            </a:pPr>
            <a:endParaRPr lang="pt-BR" sz="24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2400"/>
            </a:pPr>
            <a:r>
              <a:rPr lang="pt-BR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 - 2023</a:t>
            </a:r>
            <a:endParaRPr lang="pt-BR" sz="2400" b="0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ts val="2400"/>
            </a:pP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Total de atendimentos/procedimentos </a:t>
            </a: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2023</a:t>
            </a:r>
            <a:r>
              <a:rPr lang="pt-BR" sz="24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 smtClean="0">
                <a:latin typeface="Calibri"/>
                <a:ea typeface="Calibri"/>
                <a:cs typeface="Calibri"/>
                <a:sym typeface="Calibri"/>
              </a:rPr>
              <a:t>– 1.060.136</a:t>
            </a:r>
            <a:endParaRPr lang="pt-BR" sz="2400" b="1" i="0" u="none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16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55612" y="6554788"/>
            <a:ext cx="1060450" cy="22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 rot="5400000">
            <a:off x="4776787" y="-3148013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287" y="28575"/>
            <a:ext cx="1763712" cy="108108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700087" y="420687"/>
            <a:ext cx="8048625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pt-BR" sz="2800" b="1" dirty="0" smtClean="0">
                <a:solidFill>
                  <a:srgbClr val="31859C"/>
                </a:solidFill>
                <a:latin typeface="Calibri"/>
                <a:cs typeface="Calibri"/>
                <a:sym typeface="Calibri"/>
              </a:rPr>
              <a:t>INDICADORES PREVINE BRASIL</a:t>
            </a:r>
            <a:endParaRPr lang="pt-BR" dirty="0"/>
          </a:p>
        </p:txBody>
      </p:sp>
      <p:sp>
        <p:nvSpPr>
          <p:cNvPr id="129" name="Google Shape;129;p5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700087" y="1282699"/>
            <a:ext cx="7866062" cy="4832351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lang="pt-BR" sz="1600" b="0" i="0" u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55612" y="6554788"/>
            <a:ext cx="1060450" cy="22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IPM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7942" r="2500" b="16724"/>
          <a:stretch/>
        </p:blipFill>
        <p:spPr bwMode="auto">
          <a:xfrm>
            <a:off x="773194" y="1559379"/>
            <a:ext cx="7570706" cy="420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98" y="420687"/>
            <a:ext cx="1343706" cy="134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2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/>
        </p:nvSpPr>
        <p:spPr>
          <a:xfrm>
            <a:off x="0" y="0"/>
            <a:ext cx="455612" cy="6858000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 txBox="1"/>
          <p:nvPr/>
        </p:nvSpPr>
        <p:spPr>
          <a:xfrm rot="5400000">
            <a:off x="4776787" y="-3092450"/>
            <a:ext cx="46037" cy="8688387"/>
          </a:xfrm>
          <a:prstGeom prst="rect">
            <a:avLst/>
          </a:prstGeom>
          <a:solidFill>
            <a:srgbClr val="04889A"/>
          </a:solidFill>
          <a:ln w="25550" cap="sq" cmpd="sng">
            <a:solidFill>
              <a:srgbClr val="04889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476250" y="73025"/>
            <a:ext cx="7640637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>
              <a:buClr>
                <a:srgbClr val="31859C"/>
              </a:buClr>
              <a:buSzPts val="2000"/>
            </a:pPr>
            <a:endParaRPr lang="pt-BR" sz="2000" b="1" i="0" u="none" dirty="0" smtClean="0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31859C"/>
              </a:buClr>
              <a:buSzPts val="2000"/>
            </a:pPr>
            <a:r>
              <a:rPr lang="pt-BR" sz="2400" b="1" i="0" u="none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Indicador 1 (anual) – </a:t>
            </a:r>
            <a:r>
              <a:rPr lang="pt-BR" sz="2400" b="1" dirty="0" smtClean="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Taxa de mortalidade infantil</a:t>
            </a:r>
            <a:endParaRPr lang="pt-BR" sz="2400" b="1" dirty="0">
              <a:solidFill>
                <a:srgbClr val="3185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700087" y="2143125"/>
            <a:ext cx="74168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1516062" y="3167062"/>
            <a:ext cx="6151562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7525" y="283001"/>
            <a:ext cx="875044" cy="66272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"/>
          <p:cNvSpPr/>
          <p:nvPr/>
        </p:nvSpPr>
        <p:spPr>
          <a:xfrm>
            <a:off x="767722" y="1385289"/>
            <a:ext cx="7807325" cy="1594676"/>
          </a:xfrm>
          <a:prstGeom prst="horizontalScroll">
            <a:avLst>
              <a:gd name="adj" fmla="val 117"/>
            </a:avLst>
          </a:prstGeom>
          <a:gradFill>
            <a:gsLst>
              <a:gs pos="0">
                <a:srgbClr val="979797"/>
              </a:gs>
              <a:gs pos="100000">
                <a:srgbClr val="FFFFFF"/>
              </a:gs>
            </a:gsLst>
            <a:lin ang="10800000" scaled="0"/>
          </a:gradFill>
          <a:ln w="25550" cap="sq" cmpd="sng">
            <a:solidFill>
              <a:srgbClr val="80808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>
              <a:buSzPts val="2400"/>
            </a:pPr>
            <a:r>
              <a:rPr lang="pt-BR" sz="2400" b="1" dirty="0" smtClean="0">
                <a:ea typeface="Calibri"/>
                <a:cs typeface="Calibri"/>
                <a:sym typeface="Calibri"/>
              </a:rPr>
              <a:t>Ano 2023</a:t>
            </a:r>
          </a:p>
          <a:p>
            <a:pPr lvl="0" algn="ctr">
              <a:buSzPts val="2400"/>
            </a:pPr>
            <a:endParaRPr lang="pt-BR" sz="1100" dirty="0">
              <a:ea typeface="Calibri"/>
              <a:cs typeface="Calibri"/>
              <a:sym typeface="Calibri"/>
            </a:endParaRPr>
          </a:p>
          <a:p>
            <a:pPr lvl="0" algn="ctr">
              <a:buSzPts val="2400"/>
            </a:pPr>
            <a:r>
              <a:rPr lang="pt-BR" sz="2400" dirty="0" smtClean="0">
                <a:ea typeface="Calibri"/>
                <a:cs typeface="Calibri"/>
                <a:sym typeface="Calibri"/>
              </a:rPr>
              <a:t>Meta </a:t>
            </a:r>
            <a:r>
              <a:rPr lang="pt-BR" sz="2400" dirty="0">
                <a:ea typeface="Calibri"/>
                <a:cs typeface="Calibri"/>
                <a:sym typeface="Calibri"/>
              </a:rPr>
              <a:t>– </a:t>
            </a:r>
            <a:r>
              <a:rPr lang="pt-BR" sz="2400" dirty="0" smtClean="0">
                <a:ea typeface="Calibri"/>
                <a:cs typeface="Calibri"/>
                <a:sym typeface="Calibri"/>
              </a:rPr>
              <a:t>9,6%</a:t>
            </a:r>
            <a:endParaRPr lang="pt-BR" sz="2400" dirty="0"/>
          </a:p>
          <a:p>
            <a:pPr lvl="0" algn="ctr">
              <a:buSzPts val="2400"/>
            </a:pPr>
            <a:r>
              <a:rPr lang="pt-BR" sz="2400" b="1" dirty="0" smtClean="0">
                <a:ea typeface="Calibri"/>
                <a:cs typeface="Calibri"/>
                <a:sym typeface="Calibri"/>
              </a:rPr>
              <a:t>Resultado </a:t>
            </a:r>
            <a:r>
              <a:rPr lang="pt-BR" sz="2400" b="1" dirty="0">
                <a:ea typeface="Calibri"/>
                <a:cs typeface="Calibri"/>
                <a:sym typeface="Calibri"/>
              </a:rPr>
              <a:t>– </a:t>
            </a:r>
            <a:r>
              <a:rPr lang="pt-BR" sz="2400" b="1" dirty="0" smtClean="0">
                <a:ea typeface="Calibri"/>
                <a:cs typeface="Calibri"/>
                <a:sym typeface="Calibri"/>
              </a:rPr>
              <a:t>6.86%</a:t>
            </a:r>
            <a:endParaRPr lang="pt-BR" sz="2400" b="1" dirty="0"/>
          </a:p>
        </p:txBody>
      </p:sp>
      <p:sp>
        <p:nvSpPr>
          <p:cNvPr id="12" name="Google Shape;262;p11"/>
          <p:cNvSpPr txBox="1"/>
          <p:nvPr/>
        </p:nvSpPr>
        <p:spPr>
          <a:xfrm>
            <a:off x="458787" y="6438900"/>
            <a:ext cx="5772150" cy="30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</a:t>
            </a:r>
            <a:r>
              <a:rPr lang="en-US" sz="1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 </a:t>
            </a:r>
            <a:r>
              <a:rPr lang="en-US" sz="14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sz="1400" b="1" i="0" u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rs</a:t>
            </a:r>
            <a:endParaRPr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720631391"/>
              </p:ext>
            </p:extLst>
          </p:nvPr>
        </p:nvGraphicFramePr>
        <p:xfrm>
          <a:off x="767721" y="3167062"/>
          <a:ext cx="7807325" cy="305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42" y="1390277"/>
            <a:ext cx="1617209" cy="161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1509</Words>
  <Application>Microsoft Office PowerPoint</Application>
  <PresentationFormat>Apresentação na tela (4:3)</PresentationFormat>
  <Paragraphs>465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Diretoria Atenção Primária</cp:lastModifiedBy>
  <cp:revision>125</cp:revision>
  <dcterms:created xsi:type="dcterms:W3CDTF">2016-12-22T11:30:10Z</dcterms:created>
  <dcterms:modified xsi:type="dcterms:W3CDTF">2024-02-21T19:57:56Z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25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