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7" r:id="rId22"/>
    <p:sldId id="278" r:id="rId23"/>
    <p:sldId id="282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a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56" autoAdjust="0"/>
  </p:normalViewPr>
  <p:slideViewPr>
    <p:cSldViewPr>
      <p:cViewPr varScale="1">
        <p:scale>
          <a:sx n="56" d="100"/>
          <a:sy n="56" d="100"/>
        </p:scale>
        <p:origin x="-71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30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27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20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2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68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87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43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3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95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3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04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CE21-2052-496C-8F73-026DEAE11232}" type="datetimeFigureOut">
              <a:rPr lang="pt-BR" smtClean="0"/>
              <a:t>23/08/2016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A5E5B-6301-423A-B2AC-145ED30547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5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916832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HIPERTENSÃO ARTERIAL</a:t>
            </a:r>
          </a:p>
          <a:p>
            <a:pPr algn="ctr"/>
            <a:r>
              <a:rPr lang="pt-BR" sz="48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 E</a:t>
            </a:r>
          </a:p>
          <a:p>
            <a:pPr algn="ctr"/>
            <a:r>
              <a:rPr lang="pt-BR" sz="48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DIABETES</a:t>
            </a:r>
          </a:p>
          <a:p>
            <a:pPr algn="ctr"/>
            <a:endParaRPr lang="pt-BR" sz="3200" dirty="0" smtClean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algn="ctr"/>
            <a:endParaRPr lang="pt-BR" sz="3200" dirty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32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Santa Rosa, agosto 2016</a:t>
            </a:r>
          </a:p>
          <a:p>
            <a:pPr algn="ctr"/>
            <a:endParaRPr lang="pt-B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pt-BR" sz="4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9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391483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Diabetes Mellitus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termo “diabetes mellitus” (DM) refere-se a </a:t>
            </a:r>
            <a:r>
              <a:rPr lang="pt-BR" sz="2400" dirty="0" smtClean="0">
                <a:latin typeface="Comic Sans MS" panose="030F0702030302020204" pitchFamily="66" charset="0"/>
              </a:rPr>
              <a:t>um transtorno </a:t>
            </a:r>
            <a:r>
              <a:rPr lang="pt-BR" sz="2400" dirty="0">
                <a:latin typeface="Comic Sans MS" panose="030F0702030302020204" pitchFamily="66" charset="0"/>
              </a:rPr>
              <a:t>metabólico de </a:t>
            </a:r>
            <a:r>
              <a:rPr lang="pt-BR" sz="2400" dirty="0" smtClean="0">
                <a:latin typeface="Comic Sans MS" panose="030F0702030302020204" pitchFamily="66" charset="0"/>
              </a:rPr>
              <a:t>etiologias heterogêneas</a:t>
            </a:r>
            <a:r>
              <a:rPr lang="pt-BR" sz="2400" dirty="0">
                <a:latin typeface="Comic Sans MS" panose="030F0702030302020204" pitchFamily="66" charset="0"/>
              </a:rPr>
              <a:t>, caracterizado por hiperglicemia e distúrbios </a:t>
            </a:r>
            <a:r>
              <a:rPr lang="pt-BR" sz="2400" dirty="0" smtClean="0">
                <a:latin typeface="Comic Sans MS" panose="030F0702030302020204" pitchFamily="66" charset="0"/>
              </a:rPr>
              <a:t>no metabolismo </a:t>
            </a:r>
            <a:r>
              <a:rPr lang="pt-BR" sz="2400" dirty="0">
                <a:latin typeface="Comic Sans MS" panose="030F0702030302020204" pitchFamily="66" charset="0"/>
              </a:rPr>
              <a:t>de </a:t>
            </a:r>
            <a:r>
              <a:rPr lang="pt-BR" sz="2400" dirty="0" smtClean="0">
                <a:latin typeface="Comic Sans MS" panose="030F0702030302020204" pitchFamily="66" charset="0"/>
              </a:rPr>
              <a:t>carboidratos, proteínas </a:t>
            </a:r>
            <a:r>
              <a:rPr lang="pt-BR" sz="2400" dirty="0">
                <a:latin typeface="Comic Sans MS" panose="030F0702030302020204" pitchFamily="66" charset="0"/>
              </a:rPr>
              <a:t>e gorduras, resultantes de defeitos da secreção e/ou da ação da insulina (WORLD </a:t>
            </a:r>
            <a:r>
              <a:rPr lang="pt-BR" sz="2400" dirty="0" smtClean="0">
                <a:latin typeface="Comic Sans MS" panose="030F0702030302020204" pitchFamily="66" charset="0"/>
              </a:rPr>
              <a:t>HEALTH ORGANIZATION</a:t>
            </a:r>
            <a:r>
              <a:rPr lang="pt-BR" sz="2400" dirty="0">
                <a:latin typeface="Comic Sans MS" panose="030F0702030302020204" pitchFamily="66" charset="0"/>
              </a:rPr>
              <a:t>, 1999). 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H</a:t>
            </a:r>
            <a:r>
              <a:rPr lang="pt-BR" sz="2400" dirty="0" smtClean="0">
                <a:latin typeface="Comic Sans MS" panose="030F0702030302020204" pitchFamily="66" charset="0"/>
              </a:rPr>
              <a:t>abitualmente </a:t>
            </a:r>
            <a:r>
              <a:rPr lang="pt-BR" sz="2400" dirty="0">
                <a:latin typeface="Comic Sans MS" panose="030F0702030302020204" pitchFamily="66" charset="0"/>
              </a:rPr>
              <a:t>está associado à dislipidemia, à </a:t>
            </a:r>
            <a:r>
              <a:rPr lang="pt-BR" sz="2400" dirty="0" smtClean="0">
                <a:latin typeface="Comic Sans MS" panose="030F0702030302020204" pitchFamily="66" charset="0"/>
              </a:rPr>
              <a:t>Hipertensão </a:t>
            </a:r>
            <a:r>
              <a:rPr lang="pt-BR" sz="2400" dirty="0">
                <a:latin typeface="Comic Sans MS" panose="030F0702030302020204" pitchFamily="66" charset="0"/>
              </a:rPr>
              <a:t>arterial e à disfunção endotelial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DM e a hipertensão arterial sistêmica (HAS) são responsáveis pela primeira causa </a:t>
            </a:r>
            <a:r>
              <a:rPr lang="pt-BR" sz="2400" dirty="0" smtClean="0">
                <a:latin typeface="Comic Sans MS" panose="030F0702030302020204" pitchFamily="66" charset="0"/>
              </a:rPr>
              <a:t>de mortalidade </a:t>
            </a:r>
            <a:r>
              <a:rPr lang="pt-BR" sz="2400" dirty="0">
                <a:latin typeface="Comic Sans MS" panose="030F0702030302020204" pitchFamily="66" charset="0"/>
              </a:rPr>
              <a:t>e de hospitalizações no Sistema Único de Saúde (SUS) e representam, ainda, mais </a:t>
            </a:r>
            <a:r>
              <a:rPr lang="pt-BR" sz="2400" dirty="0" smtClean="0">
                <a:latin typeface="Comic Sans MS" panose="030F0702030302020204" pitchFamily="66" charset="0"/>
              </a:rPr>
              <a:t>da metade </a:t>
            </a:r>
            <a:r>
              <a:rPr lang="pt-BR" sz="2400" dirty="0">
                <a:latin typeface="Comic Sans MS" panose="030F0702030302020204" pitchFamily="66" charset="0"/>
              </a:rPr>
              <a:t>do </a:t>
            </a:r>
            <a:r>
              <a:rPr lang="pt-BR" sz="2400" dirty="0" smtClean="0">
                <a:latin typeface="Comic Sans MS" panose="030F0702030302020204" pitchFamily="66" charset="0"/>
              </a:rPr>
              <a:t>diagnóstico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484784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primário em pessoas com insuficiência renal crônica submetidas à </a:t>
            </a:r>
            <a:r>
              <a:rPr lang="pt-BR" sz="2400" dirty="0" smtClean="0">
                <a:latin typeface="Comic Sans MS" panose="030F0702030302020204" pitchFamily="66" charset="0"/>
              </a:rPr>
              <a:t>diálise  </a:t>
            </a:r>
            <a:r>
              <a:rPr lang="da-DK" sz="2400" dirty="0" smtClean="0">
                <a:latin typeface="Comic Sans MS" panose="030F0702030302020204" pitchFamily="66" charset="0"/>
              </a:rPr>
              <a:t>(SCHMIDT</a:t>
            </a:r>
            <a:r>
              <a:rPr lang="da-DK" sz="2400" dirty="0">
                <a:latin typeface="Comic Sans MS" panose="030F0702030302020204" pitchFamily="66" charset="0"/>
              </a:rPr>
              <a:t>; DUNCAN; STEVENS et al., 2009; SCHMIDT et al., 2011; ROSA, 2008).</a:t>
            </a:r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bom manejo deste problema ainda na Atenção Básica evita hospitalizações e mortes por complicações cardiovasculares e cerebrovasculares (ALFRADIQUE, 2009).</a:t>
            </a:r>
            <a:endParaRPr lang="pt-BR" sz="2400" b="1" dirty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algn="just"/>
            <a:endParaRPr lang="pt-BR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Classificação do DM</a:t>
            </a:r>
          </a:p>
          <a:p>
            <a:pPr algn="just"/>
            <a:r>
              <a:rPr lang="pt-BR" sz="24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Diabetes tipo 1: </a:t>
            </a:r>
            <a:r>
              <a:rPr lang="pt-BR" sz="2400" dirty="0">
                <a:latin typeface="Comic Sans MS" panose="030F0702030302020204" pitchFamily="66" charset="0"/>
              </a:rPr>
              <a:t>A apresentação do diabetes tipo 1 é em geral abrupta, acometendo principalmente crianças </a:t>
            </a:r>
            <a:r>
              <a:rPr lang="pt-BR" sz="2400" dirty="0" smtClean="0">
                <a:latin typeface="Comic Sans MS" panose="030F0702030302020204" pitchFamily="66" charset="0"/>
              </a:rPr>
              <a:t>e adolescentes </a:t>
            </a:r>
            <a:r>
              <a:rPr lang="pt-BR" sz="2400" dirty="0">
                <a:latin typeface="Comic Sans MS" panose="030F0702030302020204" pitchFamily="66" charset="0"/>
              </a:rPr>
              <a:t>sem excesso de </a:t>
            </a:r>
            <a:r>
              <a:rPr lang="pt-BR" sz="2400" dirty="0" smtClean="0">
                <a:latin typeface="Comic Sans MS" panose="030F0702030302020204" pitchFamily="66" charset="0"/>
              </a:rPr>
              <a:t>peso (pico de incidência entre 10 e 14 anos). É a deficiência absoluta </a:t>
            </a:r>
            <a:r>
              <a:rPr lang="pt-BR" sz="2400" dirty="0">
                <a:latin typeface="Comic Sans MS" panose="030F0702030302020204" pitchFamily="66" charset="0"/>
              </a:rPr>
              <a:t>de </a:t>
            </a:r>
            <a:r>
              <a:rPr lang="pt-BR" sz="2400" dirty="0" smtClean="0">
                <a:latin typeface="Comic Sans MS" panose="030F0702030302020204" pitchFamily="66" charset="0"/>
              </a:rPr>
              <a:t>insulina.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6411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51520" y="1484784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. </a:t>
            </a:r>
            <a:r>
              <a:rPr lang="pt-BR" sz="2400" dirty="0" smtClean="0">
                <a:latin typeface="Comic Sans MS" panose="030F0702030302020204" pitchFamily="66" charset="0"/>
              </a:rPr>
              <a:t>A administração de insulina é  necessária para prevenir cetoacidose.</a:t>
            </a:r>
          </a:p>
          <a:p>
            <a:endParaRPr lang="pt-BR" sz="2400" dirty="0">
              <a:latin typeface="Comic Sans MS" panose="030F0702030302020204" pitchFamily="66" charset="0"/>
            </a:endParaRPr>
          </a:p>
          <a:p>
            <a:pPr algn="ctr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Diabetes tipo 2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DM tipo 2 costuma ter início insidioso e sintomas mais brandos. Manifesta-se, em </a:t>
            </a:r>
            <a:r>
              <a:rPr lang="pt-BR" sz="2400" dirty="0" smtClean="0">
                <a:latin typeface="Comic Sans MS" panose="030F0702030302020204" pitchFamily="66" charset="0"/>
              </a:rPr>
              <a:t>geral, em </a:t>
            </a:r>
            <a:r>
              <a:rPr lang="pt-BR" sz="2400" dirty="0">
                <a:latin typeface="Comic Sans MS" panose="030F0702030302020204" pitchFamily="66" charset="0"/>
              </a:rPr>
              <a:t>adultos com longa história de excesso de peso e com história familiar de DM tipo 2. </a:t>
            </a:r>
            <a:r>
              <a:rPr lang="pt-BR" sz="2400" dirty="0" smtClean="0">
                <a:latin typeface="Comic Sans MS" panose="030F0702030302020204" pitchFamily="66" charset="0"/>
              </a:rPr>
              <a:t>No entanto</a:t>
            </a:r>
            <a:r>
              <a:rPr lang="pt-BR" sz="2400" dirty="0">
                <a:latin typeface="Comic Sans MS" panose="030F0702030302020204" pitchFamily="66" charset="0"/>
              </a:rPr>
              <a:t>, com a epidemia de obesidade atingindo crianças, observa-se um aumento na </a:t>
            </a:r>
            <a:r>
              <a:rPr lang="pt-BR" sz="2400" dirty="0" smtClean="0">
                <a:latin typeface="Comic Sans MS" panose="030F0702030302020204" pitchFamily="66" charset="0"/>
              </a:rPr>
              <a:t>incidência de </a:t>
            </a:r>
            <a:r>
              <a:rPr lang="pt-BR" sz="2400" dirty="0">
                <a:latin typeface="Comic Sans MS" panose="030F0702030302020204" pitchFamily="66" charset="0"/>
              </a:rPr>
              <a:t>diabetes em jovens, até mesmo em crianças e adolescentes.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termo “tipo 2” é usado para designar uma deficiência relativa de insulina, isto é, há </a:t>
            </a:r>
            <a:r>
              <a:rPr lang="pt-BR" sz="2400" dirty="0" smtClean="0">
                <a:latin typeface="Comic Sans MS" panose="030F0702030302020204" pitchFamily="66" charset="0"/>
              </a:rPr>
              <a:t>um estado </a:t>
            </a:r>
            <a:r>
              <a:rPr lang="pt-BR" sz="2400" dirty="0">
                <a:latin typeface="Comic Sans MS" panose="030F0702030302020204" pitchFamily="66" charset="0"/>
              </a:rPr>
              <a:t>de resistência à ação da insulina, associado a um defeito na sua secreção, </a:t>
            </a:r>
            <a:r>
              <a:rPr lang="pt-BR" sz="2400" dirty="0" smtClean="0">
                <a:latin typeface="Comic Sans MS" panose="030F0702030302020204" pitchFamily="66" charset="0"/>
              </a:rPr>
              <a:t>o</a:t>
            </a:r>
            <a:endParaRPr lang="pt-BR" sz="2400" dirty="0">
              <a:solidFill>
                <a:srgbClr val="008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48478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qual é menos intenso do que o observado no diabetes tipo 1. Após o diagnóstico, o DM tipo 2 pode </a:t>
            </a:r>
            <a:r>
              <a:rPr lang="pt-BR" sz="2400" dirty="0" smtClean="0">
                <a:latin typeface="Comic Sans MS" panose="030F0702030302020204" pitchFamily="66" charset="0"/>
              </a:rPr>
              <a:t>evoluir por </a:t>
            </a:r>
            <a:r>
              <a:rPr lang="pt-BR" sz="2400" dirty="0">
                <a:latin typeface="Comic Sans MS" panose="030F0702030302020204" pitchFamily="66" charset="0"/>
              </a:rPr>
              <a:t>muitos anos antes de requerer insulina para controle. Seu uso, nesses casos, não visa evitar </a:t>
            </a:r>
            <a:r>
              <a:rPr lang="pt-BR" sz="2400" dirty="0" smtClean="0">
                <a:latin typeface="Comic Sans MS" panose="030F0702030302020204" pitchFamily="66" charset="0"/>
              </a:rPr>
              <a:t>a cetoacidose</a:t>
            </a:r>
            <a:r>
              <a:rPr lang="pt-BR" sz="2400" dirty="0">
                <a:latin typeface="Comic Sans MS" panose="030F0702030302020204" pitchFamily="66" charset="0"/>
              </a:rPr>
              <a:t>, mas alcançar o controle do quadro hiperglicêmico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O diabetes </a:t>
            </a:r>
            <a:r>
              <a:rPr lang="pt-BR" sz="2400" dirty="0">
                <a:latin typeface="Comic Sans MS" panose="030F0702030302020204" pitchFamily="66" charset="0"/>
              </a:rPr>
              <a:t>mellitus (DM) pode permanecer assintomático por longo tempo e sua detecção clínica é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frequentemente feita, não pelos sintomas, mas pelos seus fatores de risco</a:t>
            </a:r>
            <a:r>
              <a:rPr lang="pt-BR" sz="2400" dirty="0" smtClean="0">
                <a:latin typeface="Comic Sans MS" panose="030F0702030302020204" pitchFamily="66" charset="0"/>
              </a:rPr>
              <a:t>. </a:t>
            </a:r>
            <a:r>
              <a:rPr lang="pt-BR" sz="2400" dirty="0">
                <a:latin typeface="Comic Sans MS" panose="030F0702030302020204" pitchFamily="66" charset="0"/>
              </a:rPr>
              <a:t>É</a:t>
            </a:r>
            <a:r>
              <a:rPr lang="pt-BR" sz="2400" dirty="0" smtClean="0">
                <a:latin typeface="Comic Sans MS" panose="030F0702030302020204" pitchFamily="66" charset="0"/>
              </a:rPr>
              <a:t> importante que </a:t>
            </a:r>
            <a:r>
              <a:rPr lang="pt-BR" sz="2400" dirty="0">
                <a:latin typeface="Comic Sans MS" panose="030F0702030302020204" pitchFamily="66" charset="0"/>
              </a:rPr>
              <a:t>as equipes de Atenção Básica estejam atentas, não apenas para os sintomas de diabetes, </a:t>
            </a:r>
            <a:r>
              <a:rPr lang="pt-BR" sz="2400" dirty="0" smtClean="0">
                <a:latin typeface="Comic Sans MS" panose="030F0702030302020204" pitchFamily="66" charset="0"/>
              </a:rPr>
              <a:t>mas também </a:t>
            </a:r>
            <a:r>
              <a:rPr lang="pt-BR" sz="2400" dirty="0">
                <a:latin typeface="Comic Sans MS" panose="030F0702030302020204" pitchFamily="66" charset="0"/>
              </a:rPr>
              <a:t>para seus fatores de risco (hábitos alimentares não saudáveis, sedentarismo e obesidade).</a:t>
            </a:r>
            <a:endParaRPr lang="pt-BR" sz="2400" dirty="0">
              <a:latin typeface="Comic Sans MS" panose="030F0702030302020204" pitchFamily="66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641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19168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Critérios para o rastreamento do DM em adultos </a:t>
            </a:r>
            <a:r>
              <a:rPr lang="pt-BR" b="1" dirty="0" smtClean="0"/>
              <a:t>assintomáticos</a:t>
            </a:r>
          </a:p>
          <a:p>
            <a:pPr algn="ctr"/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2" t="54408" r="39144" b="17607"/>
          <a:stretch/>
        </p:blipFill>
        <p:spPr bwMode="auto">
          <a:xfrm>
            <a:off x="828676" y="2239997"/>
            <a:ext cx="7631756" cy="276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8037" y="504326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omic Sans MS" panose="030F0702030302020204" pitchFamily="66" charset="0"/>
              </a:rPr>
              <a:t>Risco cardiovascular moderado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26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69994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O tratamento do </a:t>
            </a:r>
            <a:r>
              <a:rPr lang="pt-BR" sz="2400" b="1" dirty="0">
                <a:latin typeface="Comic Sans MS" panose="030F0702030302020204" pitchFamily="66" charset="0"/>
              </a:rPr>
              <a:t>diabetes mellitus (DM) tipo 2 </a:t>
            </a:r>
            <a:r>
              <a:rPr lang="pt-BR" sz="2400" dirty="0">
                <a:latin typeface="Comic Sans MS" panose="030F0702030302020204" pitchFamily="66" charset="0"/>
              </a:rPr>
              <a:t>consiste na adoção de hábitos de </a:t>
            </a:r>
            <a:r>
              <a:rPr lang="pt-BR" sz="2400" dirty="0" smtClean="0">
                <a:latin typeface="Comic Sans MS" panose="030F0702030302020204" pitchFamily="66" charset="0"/>
              </a:rPr>
              <a:t>vida saudáveis</a:t>
            </a:r>
            <a:r>
              <a:rPr lang="pt-BR" sz="2400" dirty="0">
                <a:latin typeface="Comic Sans MS" panose="030F0702030302020204" pitchFamily="66" charset="0"/>
              </a:rPr>
              <a:t>, como uma alimentação equilibrada, prática regular de atividade física, moderação </a:t>
            </a:r>
            <a:r>
              <a:rPr lang="pt-BR" sz="2400" dirty="0" smtClean="0">
                <a:latin typeface="Comic Sans MS" panose="030F0702030302020204" pitchFamily="66" charset="0"/>
              </a:rPr>
              <a:t>no uso </a:t>
            </a:r>
            <a:r>
              <a:rPr lang="pt-BR" sz="2400" dirty="0">
                <a:latin typeface="Comic Sans MS" panose="030F0702030302020204" pitchFamily="66" charset="0"/>
              </a:rPr>
              <a:t>de álcool e abandono do tabagismo, acrescido ou não do tratamento farmacológico. </a:t>
            </a:r>
            <a:r>
              <a:rPr lang="pt-BR" sz="2400" dirty="0" smtClean="0">
                <a:latin typeface="Comic Sans MS" panose="030F0702030302020204" pitchFamily="66" charset="0"/>
              </a:rPr>
              <a:t>Estes </a:t>
            </a:r>
            <a:r>
              <a:rPr lang="pt-BR" sz="2400" b="1" dirty="0" smtClean="0">
                <a:latin typeface="Comic Sans MS" panose="030F0702030302020204" pitchFamily="66" charset="0"/>
              </a:rPr>
              <a:t>hábitos </a:t>
            </a:r>
            <a:r>
              <a:rPr lang="pt-BR" sz="2400" b="1" dirty="0">
                <a:latin typeface="Comic Sans MS" panose="030F0702030302020204" pitchFamily="66" charset="0"/>
              </a:rPr>
              <a:t>de vida saudáveis </a:t>
            </a:r>
            <a:r>
              <a:rPr lang="pt-BR" sz="2400" dirty="0">
                <a:latin typeface="Comic Sans MS" panose="030F0702030302020204" pitchFamily="66" charset="0"/>
              </a:rPr>
              <a:t>são a base do tratamento do diabetes, e possuem uma </a:t>
            </a:r>
            <a:r>
              <a:rPr lang="pt-BR" sz="2400" dirty="0" smtClean="0">
                <a:latin typeface="Comic Sans MS" panose="030F0702030302020204" pitchFamily="66" charset="0"/>
              </a:rPr>
              <a:t>importância fundamental </a:t>
            </a:r>
            <a:r>
              <a:rPr lang="pt-BR" sz="2400" dirty="0">
                <a:latin typeface="Comic Sans MS" panose="030F0702030302020204" pitchFamily="66" charset="0"/>
              </a:rPr>
              <a:t>no controle glicêmico, além de atuarem no controle de outros fatores de risco </a:t>
            </a:r>
            <a:r>
              <a:rPr lang="pt-BR" sz="2400" dirty="0" smtClean="0">
                <a:latin typeface="Comic Sans MS" panose="030F0702030302020204" pitchFamily="66" charset="0"/>
              </a:rPr>
              <a:t>para doenças </a:t>
            </a:r>
            <a:r>
              <a:rPr lang="pt-BR" sz="2400" dirty="0">
                <a:latin typeface="Comic Sans MS" panose="030F0702030302020204" pitchFamily="66" charset="0"/>
              </a:rPr>
              <a:t>cardiovasculares.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2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169994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A pessoa com </a:t>
            </a:r>
            <a:r>
              <a:rPr lang="pt-BR" sz="2400" b="1" dirty="0">
                <a:latin typeface="Comic Sans MS" panose="030F0702030302020204" pitchFamily="66" charset="0"/>
              </a:rPr>
              <a:t>DM tipo 1</a:t>
            </a:r>
            <a:r>
              <a:rPr lang="pt-BR" sz="2400" dirty="0">
                <a:latin typeface="Comic Sans MS" panose="030F0702030302020204" pitchFamily="66" charset="0"/>
              </a:rPr>
              <a:t>, apesar de geralmente ser acompanhada pela Atenção </a:t>
            </a:r>
            <a:r>
              <a:rPr lang="pt-BR" sz="2400" dirty="0" smtClean="0">
                <a:latin typeface="Comic Sans MS" panose="030F0702030302020204" pitchFamily="66" charset="0"/>
              </a:rPr>
              <a:t>Especializada, também </a:t>
            </a:r>
            <a:r>
              <a:rPr lang="pt-BR" sz="2400" dirty="0">
                <a:latin typeface="Comic Sans MS" panose="030F0702030302020204" pitchFamily="66" charset="0"/>
              </a:rPr>
              <a:t>deve ter seu cuidado garantido na </a:t>
            </a:r>
            <a:r>
              <a:rPr lang="pt-BR" sz="2400" b="1" dirty="0">
                <a:latin typeface="Comic Sans MS" panose="030F0702030302020204" pitchFamily="66" charset="0"/>
              </a:rPr>
              <a:t>Atenção Básica</a:t>
            </a:r>
            <a:r>
              <a:rPr lang="pt-BR" sz="2400" dirty="0">
                <a:latin typeface="Comic Sans MS" panose="030F0702030302020204" pitchFamily="66" charset="0"/>
              </a:rPr>
              <a:t>. É essencial que a equipe </a:t>
            </a:r>
            <a:r>
              <a:rPr lang="pt-BR" sz="2400" dirty="0" smtClean="0">
                <a:latin typeface="Comic Sans MS" panose="030F0702030302020204" pitchFamily="66" charset="0"/>
              </a:rPr>
              <a:t>conheça essa </a:t>
            </a:r>
            <a:r>
              <a:rPr lang="pt-BR" sz="2400" dirty="0">
                <a:latin typeface="Comic Sans MS" panose="030F0702030302020204" pitchFamily="66" charset="0"/>
              </a:rPr>
              <a:t>população e mantenha a comunicação constante com os demais níveis de atenção.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8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699940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omic Sans MS" panose="030F0702030302020204" pitchFamily="66" charset="0"/>
              </a:rPr>
              <a:t>Medicamentos de uso oral disponíveis na </a:t>
            </a:r>
            <a:r>
              <a:rPr lang="pt-BR" sz="2400" b="1" dirty="0" err="1">
                <a:latin typeface="Comic Sans MS" panose="030F0702030302020204" pitchFamily="66" charset="0"/>
              </a:rPr>
              <a:t>Rename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b="1" dirty="0" smtClean="0">
                <a:latin typeface="Comic Sans MS" panose="030F0702030302020204" pitchFamily="66" charset="0"/>
              </a:rPr>
              <a:t>2012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Cloridrato </a:t>
            </a:r>
            <a:r>
              <a:rPr lang="pt-BR" sz="2400" dirty="0" smtClean="0">
                <a:latin typeface="Comic Sans MS" panose="030F0702030302020204" pitchFamily="66" charset="0"/>
              </a:rPr>
              <a:t>de </a:t>
            </a:r>
            <a:r>
              <a:rPr lang="pt-BR" sz="2400" dirty="0" err="1" smtClean="0">
                <a:latin typeface="Comic Sans MS" panose="030F0702030302020204" pitchFamily="66" charset="0"/>
              </a:rPr>
              <a:t>Metformina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500 </a:t>
            </a:r>
            <a:r>
              <a:rPr lang="pt-BR" sz="2400" dirty="0" smtClean="0">
                <a:latin typeface="Comic Sans MS" panose="030F0702030302020204" pitchFamily="66" charset="0"/>
              </a:rPr>
              <a:t>mg e </a:t>
            </a:r>
            <a:r>
              <a:rPr lang="pt-BR" sz="2400" dirty="0">
                <a:latin typeface="Comic Sans MS" panose="030F0702030302020204" pitchFamily="66" charset="0"/>
              </a:rPr>
              <a:t>850 </a:t>
            </a:r>
            <a:r>
              <a:rPr lang="pt-BR" sz="2400" dirty="0" smtClean="0">
                <a:latin typeface="Comic Sans MS" panose="030F0702030302020204" pitchFamily="66" charset="0"/>
              </a:rPr>
              <a:t>mg, </a:t>
            </a:r>
            <a:r>
              <a:rPr lang="pt-BR" sz="2400" dirty="0" err="1">
                <a:latin typeface="Comic Sans MS" panose="030F0702030302020204" pitchFamily="66" charset="0"/>
              </a:rPr>
              <a:t>Glibenclamida</a:t>
            </a:r>
            <a:r>
              <a:rPr lang="pt-BR" sz="2400" dirty="0">
                <a:latin typeface="Comic Sans MS" panose="030F0702030302020204" pitchFamily="66" charset="0"/>
              </a:rPr>
              <a:t> 5 </a:t>
            </a:r>
            <a:r>
              <a:rPr lang="pt-BR" sz="2400" dirty="0" smtClean="0">
                <a:latin typeface="Comic Sans MS" panose="030F0702030302020204" pitchFamily="66" charset="0"/>
              </a:rPr>
              <a:t>mg, </a:t>
            </a:r>
            <a:r>
              <a:rPr lang="pt-BR" sz="2400" dirty="0" err="1" smtClean="0">
                <a:latin typeface="Comic Sans MS" panose="030F0702030302020204" pitchFamily="66" charset="0"/>
              </a:rPr>
              <a:t>Gliclazida</a:t>
            </a:r>
            <a:r>
              <a:rPr lang="pt-BR" sz="2400" dirty="0" smtClean="0">
                <a:latin typeface="Comic Sans MS" panose="030F0702030302020204" pitchFamily="66" charset="0"/>
              </a:rPr>
              <a:t> 30, 60 e 80 mg.</a:t>
            </a:r>
          </a:p>
          <a:p>
            <a:endParaRPr lang="pt-BR" dirty="0"/>
          </a:p>
          <a:p>
            <a:pPr algn="ctr"/>
            <a:r>
              <a:rPr lang="pt-BR" sz="2400" b="1" dirty="0" smtClean="0">
                <a:latin typeface="Comic Sans MS" panose="030F0702030302020204" pitchFamily="66" charset="0"/>
              </a:rPr>
              <a:t>Insulinas disponíveis no SUS</a:t>
            </a:r>
          </a:p>
          <a:p>
            <a:endParaRPr lang="pt-BR" b="1" dirty="0" smtClean="0"/>
          </a:p>
          <a:p>
            <a:endParaRPr lang="pt-BR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2" t="49091" r="33249" b="18190"/>
          <a:stretch/>
        </p:blipFill>
        <p:spPr bwMode="auto">
          <a:xfrm>
            <a:off x="395536" y="3501009"/>
            <a:ext cx="820891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1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6999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1884606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O diabetes mellitus (DM) não controlado pode provocar, a longo prazo, disfunção e </a:t>
            </a:r>
            <a:r>
              <a:rPr lang="pt-BR" sz="2400" dirty="0" smtClean="0">
                <a:latin typeface="Comic Sans MS" panose="030F0702030302020204" pitchFamily="66" charset="0"/>
              </a:rPr>
              <a:t>falência de </a:t>
            </a:r>
            <a:r>
              <a:rPr lang="pt-BR" sz="2400" dirty="0">
                <a:latin typeface="Comic Sans MS" panose="030F0702030302020204" pitchFamily="66" charset="0"/>
              </a:rPr>
              <a:t>vários órgãos, especialmente rins, olhos, nervos, coração e vasos </a:t>
            </a:r>
            <a:r>
              <a:rPr lang="pt-BR" sz="2400" dirty="0" smtClean="0">
                <a:latin typeface="Comic Sans MS" panose="030F0702030302020204" pitchFamily="66" charset="0"/>
              </a:rPr>
              <a:t>sanguíneos.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Também </a:t>
            </a:r>
            <a:r>
              <a:rPr lang="pt-BR" sz="2400" dirty="0">
                <a:latin typeface="Comic Sans MS" panose="030F0702030302020204" pitchFamily="66" charset="0"/>
              </a:rPr>
              <a:t>está associado ao aumento </a:t>
            </a:r>
            <a:r>
              <a:rPr lang="pt-BR" sz="2400" dirty="0" smtClean="0">
                <a:latin typeface="Comic Sans MS" panose="030F0702030302020204" pitchFamily="66" charset="0"/>
              </a:rPr>
              <a:t>da mortalidade </a:t>
            </a:r>
            <a:r>
              <a:rPr lang="pt-BR" sz="2400" dirty="0">
                <a:latin typeface="Comic Sans MS" panose="030F0702030302020204" pitchFamily="66" charset="0"/>
              </a:rPr>
              <a:t>e ao alto risco de desenvolvimento de complicações micro e </a:t>
            </a:r>
            <a:r>
              <a:rPr lang="pt-BR" sz="2400" dirty="0" err="1">
                <a:latin typeface="Comic Sans MS" panose="030F0702030302020204" pitchFamily="66" charset="0"/>
              </a:rPr>
              <a:t>macrovasculares</a:t>
            </a:r>
            <a:r>
              <a:rPr lang="pt-BR" sz="2400" dirty="0">
                <a:latin typeface="Comic Sans MS" panose="030F0702030302020204" pitchFamily="66" charset="0"/>
              </a:rPr>
              <a:t>, </a:t>
            </a:r>
            <a:r>
              <a:rPr lang="pt-BR" sz="2400" dirty="0" smtClean="0">
                <a:latin typeface="Comic Sans MS" panose="030F0702030302020204" pitchFamily="66" charset="0"/>
              </a:rPr>
              <a:t>bem como </a:t>
            </a:r>
            <a:r>
              <a:rPr lang="pt-BR" sz="2400" dirty="0">
                <a:latin typeface="Comic Sans MS" panose="030F0702030302020204" pitchFamily="66" charset="0"/>
              </a:rPr>
              <a:t>de neuropatias. Desta forma, o DM é considerado causa de cegueira, insuficiência renal </a:t>
            </a:r>
            <a:r>
              <a:rPr lang="pt-BR" sz="2400" dirty="0" smtClean="0">
                <a:latin typeface="Comic Sans MS" panose="030F0702030302020204" pitchFamily="66" charset="0"/>
              </a:rPr>
              <a:t>e amputações </a:t>
            </a:r>
            <a:r>
              <a:rPr lang="pt-BR" sz="2400" dirty="0">
                <a:latin typeface="Comic Sans MS" panose="030F0702030302020204" pitchFamily="66" charset="0"/>
              </a:rPr>
              <a:t>de membros, sendo responsável por gastos expressivos em saúde, além de </a:t>
            </a:r>
            <a:r>
              <a:rPr lang="pt-BR" sz="2400" dirty="0" smtClean="0">
                <a:latin typeface="Comic Sans MS" panose="030F0702030302020204" pitchFamily="66" charset="0"/>
              </a:rPr>
              <a:t>substancial redução </a:t>
            </a:r>
            <a:r>
              <a:rPr lang="pt-BR" sz="2400" dirty="0">
                <a:latin typeface="Comic Sans MS" panose="030F0702030302020204" pitchFamily="66" charset="0"/>
              </a:rPr>
              <a:t>da capacidade de trabalho e da expectativa de vida (SCHMIDT et al., 2010).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699940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Todas as pessoas com DM devem ser alertadas quanto à presença dos seguintes fatores de </a:t>
            </a:r>
            <a:r>
              <a:rPr lang="pt-BR" sz="2400" dirty="0" smtClean="0">
                <a:latin typeface="Comic Sans MS" panose="030F0702030302020204" pitchFamily="66" charset="0"/>
              </a:rPr>
              <a:t>risco para </a:t>
            </a:r>
            <a:r>
              <a:rPr lang="pt-BR" sz="2400" dirty="0">
                <a:latin typeface="Comic Sans MS" panose="030F0702030302020204" pitchFamily="66" charset="0"/>
              </a:rPr>
              <a:t>doença </a:t>
            </a:r>
            <a:r>
              <a:rPr lang="pt-BR" sz="2400" dirty="0" err="1">
                <a:latin typeface="Comic Sans MS" panose="030F0702030302020204" pitchFamily="66" charset="0"/>
              </a:rPr>
              <a:t>macrovascular</a:t>
            </a:r>
            <a:r>
              <a:rPr lang="pt-BR" sz="2400" dirty="0">
                <a:latin typeface="Comic Sans MS" panose="030F0702030302020204" pitchFamily="66" charset="0"/>
              </a:rPr>
              <a:t>: tabagismo, dislipidemia, hipertensão, hiperglicemia e </a:t>
            </a:r>
            <a:r>
              <a:rPr lang="pt-BR" sz="2400" dirty="0" smtClean="0">
                <a:latin typeface="Comic Sans MS" panose="030F0702030302020204" pitchFamily="66" charset="0"/>
              </a:rPr>
              <a:t>obesidade central </a:t>
            </a:r>
            <a:r>
              <a:rPr lang="pt-BR" sz="2400" dirty="0">
                <a:latin typeface="Comic Sans MS" panose="030F0702030302020204" pitchFamily="66" charset="0"/>
              </a:rPr>
              <a:t>(SCOTTISH INTERCOLLEGIATE GUIDELINES NETWORK, 2010). Um </a:t>
            </a:r>
            <a:r>
              <a:rPr lang="pt-BR" sz="2400" b="1" dirty="0">
                <a:latin typeface="Comic Sans MS" panose="030F0702030302020204" pitchFamily="66" charset="0"/>
              </a:rPr>
              <a:t>plano de ação </a:t>
            </a:r>
            <a:r>
              <a:rPr lang="pt-BR" sz="2400" dirty="0">
                <a:latin typeface="Comic Sans MS" panose="030F0702030302020204" pitchFamily="66" charset="0"/>
              </a:rPr>
              <a:t>pode </a:t>
            </a:r>
            <a:r>
              <a:rPr lang="pt-BR" sz="2400" dirty="0" smtClean="0">
                <a:latin typeface="Comic Sans MS" panose="030F0702030302020204" pitchFamily="66" charset="0"/>
              </a:rPr>
              <a:t>ser desenvolvido </a:t>
            </a:r>
            <a:r>
              <a:rPr lang="pt-BR" sz="2400" dirty="0">
                <a:latin typeface="Comic Sans MS" panose="030F0702030302020204" pitchFamily="66" charset="0"/>
              </a:rPr>
              <a:t>para dar apoio às pessoas no controle destes fatores de risco. A equipe </a:t>
            </a:r>
            <a:r>
              <a:rPr lang="pt-BR" sz="2400" dirty="0" smtClean="0">
                <a:latin typeface="Comic Sans MS" panose="030F0702030302020204" pitchFamily="66" charset="0"/>
              </a:rPr>
              <a:t>precisa auxiliar </a:t>
            </a:r>
            <a:r>
              <a:rPr lang="pt-BR" sz="2400" dirty="0">
                <a:latin typeface="Comic Sans MS" panose="030F0702030302020204" pitchFamily="66" charset="0"/>
              </a:rPr>
              <a:t>e apoiar as pessoas com DM na </a:t>
            </a:r>
            <a:r>
              <a:rPr lang="pt-BR" sz="2400" b="1" dirty="0">
                <a:latin typeface="Comic Sans MS" panose="030F0702030302020204" pitchFamily="66" charset="0"/>
              </a:rPr>
              <a:t>suspensão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latin typeface="Comic Sans MS" panose="030F0702030302020204" pitchFamily="66" charset="0"/>
              </a:rPr>
              <a:t>do tabagismo, adoção de uma dieta </a:t>
            </a:r>
            <a:r>
              <a:rPr lang="pt-BR" sz="2400" b="1" dirty="0" smtClean="0">
                <a:latin typeface="Comic Sans MS" panose="030F0702030302020204" pitchFamily="66" charset="0"/>
              </a:rPr>
              <a:t>saudável e </a:t>
            </a:r>
            <a:r>
              <a:rPr lang="pt-BR" sz="2400" b="1" dirty="0">
                <a:latin typeface="Comic Sans MS" panose="030F0702030302020204" pitchFamily="66" charset="0"/>
              </a:rPr>
              <a:t>realização de atividade física de forma regular.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2060848"/>
            <a:ext cx="83529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Hipertensão Arterial Sistêmica - H.A.S.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HAS é um grave problema de saúde pública no Brasil e no mundo. Sua prevalência </a:t>
            </a:r>
            <a:r>
              <a:rPr lang="pt-BR" sz="2400" dirty="0" smtClean="0">
                <a:latin typeface="Comic Sans MS" panose="030F0702030302020204" pitchFamily="66" charset="0"/>
              </a:rPr>
              <a:t>no Brasil </a:t>
            </a:r>
            <a:r>
              <a:rPr lang="pt-BR" sz="2400" dirty="0">
                <a:latin typeface="Comic Sans MS" panose="030F0702030302020204" pitchFamily="66" charset="0"/>
              </a:rPr>
              <a:t>varia entre 22% e 44% para adultos (32% em média), chegando a mais de 50% </a:t>
            </a:r>
            <a:r>
              <a:rPr lang="pt-BR" sz="2400" dirty="0" smtClean="0">
                <a:latin typeface="Comic Sans MS" panose="030F0702030302020204" pitchFamily="66" charset="0"/>
              </a:rPr>
              <a:t>para indivíduos </a:t>
            </a:r>
            <a:r>
              <a:rPr lang="pt-BR" sz="2400" dirty="0">
                <a:latin typeface="Comic Sans MS" panose="030F0702030302020204" pitchFamily="66" charset="0"/>
              </a:rPr>
              <a:t>com 60 a 69 anos e 75% em indivíduos com mais de 70 anos (SOCIEDADE </a:t>
            </a:r>
            <a:r>
              <a:rPr lang="pt-BR" sz="2400" dirty="0" smtClean="0">
                <a:latin typeface="Comic Sans MS" panose="030F0702030302020204" pitchFamily="66" charset="0"/>
              </a:rPr>
              <a:t>BRASILEIRA DE </a:t>
            </a:r>
            <a:r>
              <a:rPr lang="pt-BR" sz="2400" dirty="0">
                <a:latin typeface="Comic Sans MS" panose="030F0702030302020204" pitchFamily="66" charset="0"/>
              </a:rPr>
              <a:t>CARDIOLOGIA, 2010</a:t>
            </a:r>
            <a:r>
              <a:rPr lang="pt-BR" sz="2400" dirty="0" smtClean="0"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HAS é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origem de muitas </a:t>
            </a:r>
            <a:r>
              <a:rPr lang="pt-BR" sz="2400" dirty="0" smtClean="0">
                <a:latin typeface="Comic Sans MS" panose="030F0702030302020204" pitchFamily="66" charset="0"/>
              </a:rPr>
              <a:t>doenças crônicas </a:t>
            </a:r>
            <a:r>
              <a:rPr lang="pt-BR" sz="2400" dirty="0">
                <a:latin typeface="Comic Sans MS" panose="030F0702030302020204" pitchFamily="66" charset="0"/>
              </a:rPr>
              <a:t>não transmissíveis e, portanto, caracteriza-a como uma das causas de maior redução </a:t>
            </a:r>
            <a:r>
              <a:rPr lang="pt-BR" sz="2400" dirty="0" smtClean="0">
                <a:latin typeface="Comic Sans MS" panose="030F0702030302020204" pitchFamily="66" charset="0"/>
              </a:rPr>
              <a:t>da expectativa </a:t>
            </a:r>
            <a:r>
              <a:rPr lang="pt-BR" sz="2400" dirty="0">
                <a:latin typeface="Comic Sans MS" panose="030F0702030302020204" pitchFamily="66" charset="0"/>
              </a:rPr>
              <a:t>e da qualidade de vida dos indivíduos (DUNCAN; SCHMIDT; GIUGLIANI, 2006).</a:t>
            </a:r>
          </a:p>
        </p:txBody>
      </p:sp>
    </p:spTree>
    <p:extLst>
      <p:ext uri="{BB962C8B-B14F-4D97-AF65-F5344CB8AC3E}">
        <p14:creationId xmlns:p14="http://schemas.microsoft.com/office/powerpoint/2010/main" val="3188949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5536" y="169994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omic Sans MS" panose="030F0702030302020204" pitchFamily="66" charset="0"/>
              </a:rPr>
              <a:t>Estratificação do risco metabólico segundo o IMC e a CA </a:t>
            </a:r>
            <a:r>
              <a:rPr lang="pt-BR" b="1" dirty="0" smtClean="0">
                <a:latin typeface="Comic Sans MS" panose="030F0702030302020204" pitchFamily="66" charset="0"/>
              </a:rPr>
              <a:t>combinados</a:t>
            </a:r>
          </a:p>
          <a:p>
            <a:endParaRPr lang="pt-BR" b="1" dirty="0">
              <a:latin typeface="Comic Sans MS" panose="030F0702030302020204" pitchFamily="66" charset="0"/>
            </a:endParaRPr>
          </a:p>
          <a:p>
            <a:endParaRPr lang="pt-BR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58605" r="32617" b="12290"/>
          <a:stretch/>
        </p:blipFill>
        <p:spPr bwMode="auto">
          <a:xfrm>
            <a:off x="395536" y="2161605"/>
            <a:ext cx="8064895" cy="310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32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8448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8B50"/>
                </a:solidFill>
                <a:latin typeface="Comic Sans MS" panose="030F0702030302020204" pitchFamily="66" charset="0"/>
              </a:rPr>
              <a:t>Orientação </a:t>
            </a:r>
            <a:r>
              <a:rPr lang="pt-BR" sz="2400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nutricional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A utilização de dietas com </a:t>
            </a:r>
            <a:r>
              <a:rPr lang="pt-BR" sz="2400" b="1" dirty="0">
                <a:latin typeface="Comic Sans MS" panose="030F0702030302020204" pitchFamily="66" charset="0"/>
              </a:rPr>
              <a:t>baixo </a:t>
            </a:r>
            <a:r>
              <a:rPr lang="pt-BR" sz="2400" b="1" dirty="0" smtClean="0">
                <a:latin typeface="Comic Sans MS" panose="030F0702030302020204" pitchFamily="66" charset="0"/>
              </a:rPr>
              <a:t>IG </a:t>
            </a:r>
            <a:r>
              <a:rPr lang="pt-BR" sz="2400" dirty="0" smtClean="0">
                <a:latin typeface="Comic Sans MS" panose="030F0702030302020204" pitchFamily="66" charset="0"/>
              </a:rPr>
              <a:t>(Índice Glicêmico) </a:t>
            </a:r>
            <a:r>
              <a:rPr lang="pt-BR" sz="2400" dirty="0">
                <a:latin typeface="Comic Sans MS" panose="030F0702030302020204" pitchFamily="66" charset="0"/>
              </a:rPr>
              <a:t>pode servir como estratégia complementar no </a:t>
            </a:r>
            <a:r>
              <a:rPr lang="pt-BR" sz="2400" dirty="0" smtClean="0">
                <a:latin typeface="Comic Sans MS" panose="030F0702030302020204" pitchFamily="66" charset="0"/>
              </a:rPr>
              <a:t>plano alimentar </a:t>
            </a:r>
            <a:r>
              <a:rPr lang="pt-BR" sz="2400" dirty="0">
                <a:latin typeface="Comic Sans MS" panose="030F0702030302020204" pitchFamily="66" charset="0"/>
              </a:rPr>
              <a:t>para o diabético, principalmente em períodos de </a:t>
            </a:r>
            <a:r>
              <a:rPr lang="pt-BR" sz="2400" dirty="0" smtClean="0">
                <a:latin typeface="Comic Sans MS" panose="030F0702030302020204" pitchFamily="66" charset="0"/>
              </a:rPr>
              <a:t>hiperglicemias.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Os </a:t>
            </a:r>
            <a:r>
              <a:rPr lang="pt-BR" sz="2400" b="1" dirty="0">
                <a:latin typeface="Comic Sans MS" panose="030F0702030302020204" pitchFamily="66" charset="0"/>
              </a:rPr>
              <a:t>carboidratos simples </a:t>
            </a:r>
            <a:r>
              <a:rPr lang="pt-BR" sz="2400" dirty="0">
                <a:latin typeface="Comic Sans MS" panose="030F0702030302020204" pitchFamily="66" charset="0"/>
              </a:rPr>
              <a:t>como açúcar, mel, açúcar mascavo, garapa, melado, rapadura, </a:t>
            </a:r>
            <a:r>
              <a:rPr lang="pt-BR" sz="2400" dirty="0" smtClean="0">
                <a:latin typeface="Comic Sans MS" panose="030F0702030302020204" pitchFamily="66" charset="0"/>
              </a:rPr>
              <a:t>doces em </a:t>
            </a:r>
            <a:r>
              <a:rPr lang="pt-BR" sz="2400" dirty="0">
                <a:latin typeface="Comic Sans MS" panose="030F0702030302020204" pitchFamily="66" charset="0"/>
              </a:rPr>
              <a:t>geral e alimentos industrializados que contenham açúcar devem ser evitados ou </a:t>
            </a:r>
            <a:r>
              <a:rPr lang="pt-BR" sz="2400" dirty="0" smtClean="0">
                <a:latin typeface="Comic Sans MS" panose="030F0702030302020204" pitchFamily="66" charset="0"/>
              </a:rPr>
              <a:t>substituídos por </a:t>
            </a:r>
            <a:r>
              <a:rPr lang="pt-BR" sz="2400" dirty="0">
                <a:latin typeface="Comic Sans MS" panose="030F0702030302020204" pitchFamily="66" charset="0"/>
              </a:rPr>
              <a:t>adoçantes não </a:t>
            </a:r>
            <a:r>
              <a:rPr lang="pt-BR" sz="2400" dirty="0" smtClean="0">
                <a:latin typeface="Comic Sans MS" panose="030F0702030302020204" pitchFamily="66" charset="0"/>
              </a:rPr>
              <a:t>calóricos, </a:t>
            </a:r>
            <a:endParaRPr lang="pt-BR" sz="2400" dirty="0">
              <a:solidFill>
                <a:srgbClr val="008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2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67544" y="198884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Os alimentos </a:t>
            </a:r>
            <a:r>
              <a:rPr lang="pt-BR" sz="2400" b="1" dirty="0">
                <a:latin typeface="Comic Sans MS" panose="030F0702030302020204" pitchFamily="66" charset="0"/>
              </a:rPr>
              <a:t>dietéticos</a:t>
            </a:r>
            <a:r>
              <a:rPr lang="pt-BR" sz="2400" dirty="0">
                <a:latin typeface="Comic Sans MS" panose="030F0702030302020204" pitchFamily="66" charset="0"/>
              </a:rPr>
              <a:t> podem ser recomendados, desde que se conheça sua </a:t>
            </a:r>
            <a:r>
              <a:rPr lang="pt-BR" sz="2400" dirty="0" smtClean="0">
                <a:latin typeface="Comic Sans MS" panose="030F0702030302020204" pitchFamily="66" charset="0"/>
              </a:rPr>
              <a:t>composição nutricional</a:t>
            </a:r>
            <a:r>
              <a:rPr lang="pt-BR" sz="2400" dirty="0">
                <a:latin typeface="Comic Sans MS" panose="030F0702030302020204" pitchFamily="66" charset="0"/>
              </a:rPr>
              <a:t>. Os produtos </a:t>
            </a:r>
            <a:r>
              <a:rPr lang="pt-BR" sz="2400" b="1" i="1" dirty="0">
                <a:latin typeface="Comic Sans MS" panose="030F0702030302020204" pitchFamily="66" charset="0"/>
              </a:rPr>
              <a:t>diet</a:t>
            </a:r>
            <a:r>
              <a:rPr lang="pt-BR" sz="2400" i="1" dirty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isentos de sacarose podem ser bastante calóricos, além de </a:t>
            </a:r>
            <a:r>
              <a:rPr lang="pt-BR" sz="2400" dirty="0" smtClean="0">
                <a:latin typeface="Comic Sans MS" panose="030F0702030302020204" pitchFamily="66" charset="0"/>
              </a:rPr>
              <a:t>conter gordura </a:t>
            </a:r>
            <a:r>
              <a:rPr lang="pt-BR" sz="2400" dirty="0" err="1">
                <a:latin typeface="Comic Sans MS" panose="030F0702030302020204" pitchFamily="66" charset="0"/>
              </a:rPr>
              <a:t>trans</a:t>
            </a:r>
            <a:r>
              <a:rPr lang="pt-BR" sz="2400" dirty="0">
                <a:latin typeface="Comic Sans MS" panose="030F0702030302020204" pitchFamily="66" charset="0"/>
              </a:rPr>
              <a:t> ou saturada como, por exemplo, os chocolates, sorvetes e biscoitos. Os </a:t>
            </a:r>
            <a:r>
              <a:rPr lang="pt-BR" sz="2400" dirty="0" smtClean="0">
                <a:latin typeface="Comic Sans MS" panose="030F0702030302020204" pitchFamily="66" charset="0"/>
              </a:rPr>
              <a:t>refrigerantes, sucos </a:t>
            </a:r>
            <a:r>
              <a:rPr lang="pt-BR" sz="2400" dirty="0">
                <a:latin typeface="Comic Sans MS" panose="030F0702030302020204" pitchFamily="66" charset="0"/>
              </a:rPr>
              <a:t>e gelatinas dietéticas têm valor calórico próximo de zero, mas contêm uma </a:t>
            </a:r>
            <a:r>
              <a:rPr lang="pt-BR" sz="2400" dirty="0" smtClean="0">
                <a:latin typeface="Comic Sans MS" panose="030F0702030302020204" pitchFamily="66" charset="0"/>
              </a:rPr>
              <a:t>grande quantidade </a:t>
            </a:r>
            <a:r>
              <a:rPr lang="pt-BR" sz="2400" dirty="0">
                <a:latin typeface="Comic Sans MS" panose="030F0702030302020204" pitchFamily="66" charset="0"/>
              </a:rPr>
              <a:t>de </a:t>
            </a:r>
            <a:r>
              <a:rPr lang="pt-BR" sz="2400" dirty="0" smtClean="0">
                <a:latin typeface="Comic Sans MS" panose="030F0702030302020204" pitchFamily="66" charset="0"/>
              </a:rPr>
              <a:t>sódio.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Os produtos </a:t>
            </a:r>
            <a:r>
              <a:rPr lang="pt-BR" sz="2400" b="1" i="1" dirty="0">
                <a:latin typeface="Comic Sans MS" panose="030F0702030302020204" pitchFamily="66" charset="0"/>
              </a:rPr>
              <a:t>light</a:t>
            </a:r>
            <a:r>
              <a:rPr lang="pt-BR" sz="2400" dirty="0">
                <a:latin typeface="Comic Sans MS" panose="030F0702030302020204" pitchFamily="66" charset="0"/>
              </a:rPr>
              <a:t>, de valor calórico reduzido em relação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aos alimentos convencionais, podem conter </a:t>
            </a:r>
            <a:r>
              <a:rPr lang="pt-BR" sz="2400" dirty="0" smtClean="0">
                <a:latin typeface="Comic Sans MS" panose="030F0702030302020204" pitchFamily="66" charset="0"/>
              </a:rPr>
              <a:t>açúcar.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O uso moderado de </a:t>
            </a:r>
            <a:r>
              <a:rPr lang="pt-BR" sz="2400" b="1" dirty="0">
                <a:latin typeface="Comic Sans MS" panose="030F0702030302020204" pitchFamily="66" charset="0"/>
              </a:rPr>
              <a:t>adoçantes não calóricos </a:t>
            </a:r>
            <a:r>
              <a:rPr lang="pt-BR" sz="2400" dirty="0">
                <a:latin typeface="Comic Sans MS" panose="030F0702030302020204" pitchFamily="66" charset="0"/>
              </a:rPr>
              <a:t>ou edulcorantes pode ser recomendado, </a:t>
            </a:r>
            <a:r>
              <a:rPr lang="pt-BR" sz="2400" dirty="0" smtClean="0">
                <a:latin typeface="Comic Sans MS" panose="030F0702030302020204" pitchFamily="66" charset="0"/>
              </a:rPr>
              <a:t>pois mostraram-se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43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1699940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seguros quando consumidos em quantidades usuais (BANTLE et al., 2008). </a:t>
            </a:r>
            <a:r>
              <a:rPr lang="pt-BR" sz="2400" dirty="0" smtClean="0">
                <a:latin typeface="Comic Sans MS" panose="030F0702030302020204" pitchFamily="66" charset="0"/>
              </a:rPr>
              <a:t>No Brasil</a:t>
            </a:r>
            <a:r>
              <a:rPr lang="pt-BR" sz="2400" dirty="0">
                <a:latin typeface="Comic Sans MS" panose="030F0702030302020204" pitchFamily="66" charset="0"/>
              </a:rPr>
              <a:t>, são disponíveis </a:t>
            </a:r>
            <a:r>
              <a:rPr lang="pt-BR" sz="2400" dirty="0" err="1">
                <a:latin typeface="Comic Sans MS" panose="030F0702030302020204" pitchFamily="66" charset="0"/>
              </a:rPr>
              <a:t>aspartame</a:t>
            </a:r>
            <a:r>
              <a:rPr lang="pt-BR" sz="2400" dirty="0">
                <a:latin typeface="Comic Sans MS" panose="030F0702030302020204" pitchFamily="66" charset="0"/>
              </a:rPr>
              <a:t>, sacarina, ciclamato, </a:t>
            </a:r>
            <a:r>
              <a:rPr lang="pt-BR" sz="2400" dirty="0" err="1">
                <a:latin typeface="Comic Sans MS" panose="030F0702030302020204" pitchFamily="66" charset="0"/>
              </a:rPr>
              <a:t>acesulfame</a:t>
            </a:r>
            <a:r>
              <a:rPr lang="pt-BR" sz="2400" dirty="0">
                <a:latin typeface="Comic Sans MS" panose="030F0702030302020204" pitchFamily="66" charset="0"/>
              </a:rPr>
              <a:t> K, </a:t>
            </a:r>
            <a:r>
              <a:rPr lang="pt-BR" sz="2400" dirty="0" err="1">
                <a:latin typeface="Comic Sans MS" panose="030F0702030302020204" pitchFamily="66" charset="0"/>
              </a:rPr>
              <a:t>sucralose</a:t>
            </a:r>
            <a:r>
              <a:rPr lang="pt-BR" sz="2400" dirty="0">
                <a:latin typeface="Comic Sans MS" panose="030F0702030302020204" pitchFamily="66" charset="0"/>
              </a:rPr>
              <a:t> e </a:t>
            </a:r>
            <a:r>
              <a:rPr lang="pt-BR" sz="2400" dirty="0" err="1">
                <a:latin typeface="Comic Sans MS" panose="030F0702030302020204" pitchFamily="66" charset="0"/>
              </a:rPr>
              <a:t>estévia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A frutose, o mel e o açúcar mascavo têm o mesmo valor calórico do açúcar e não </a:t>
            </a:r>
            <a:r>
              <a:rPr lang="pt-BR" sz="2400" dirty="0" smtClean="0">
                <a:latin typeface="Comic Sans MS" panose="030F0702030302020204" pitchFamily="66" charset="0"/>
              </a:rPr>
              <a:t>são recomendados </a:t>
            </a:r>
            <a:r>
              <a:rPr lang="pt-BR" sz="2400" dirty="0">
                <a:latin typeface="Comic Sans MS" panose="030F0702030302020204" pitchFamily="66" charset="0"/>
              </a:rPr>
              <a:t>para pessoas com DM. Se utilizados, a ingestão deverá ser eventual e em </a:t>
            </a:r>
            <a:r>
              <a:rPr lang="pt-BR" sz="2400" dirty="0" smtClean="0">
                <a:latin typeface="Comic Sans MS" panose="030F0702030302020204" pitchFamily="66" charset="0"/>
              </a:rPr>
              <a:t>pequenas quantidades </a:t>
            </a:r>
            <a:r>
              <a:rPr lang="pt-BR" sz="2400" dirty="0">
                <a:latin typeface="Comic Sans MS" panose="030F0702030302020204" pitchFamily="66" charset="0"/>
              </a:rPr>
              <a:t>(BANTLE et al., 2008</a:t>
            </a:r>
            <a:r>
              <a:rPr lang="pt-BR" sz="2400" dirty="0" smtClean="0">
                <a:latin typeface="Comic Sans MS" panose="030F0702030302020204" pitchFamily="66" charset="0"/>
              </a:rPr>
              <a:t>).</a:t>
            </a:r>
          </a:p>
          <a:p>
            <a:pPr algn="just"/>
            <a:r>
              <a:rPr lang="pt-BR" sz="2400" b="1" dirty="0" err="1" smtClean="0">
                <a:latin typeface="Comic Sans MS" panose="030F0702030302020204" pitchFamily="66" charset="0"/>
              </a:rPr>
              <a:t>Fibras:</a:t>
            </a:r>
            <a:r>
              <a:rPr lang="pt-BR" sz="2400" dirty="0" err="1">
                <a:latin typeface="Comic Sans MS" panose="030F0702030302020204" pitchFamily="66" charset="0"/>
              </a:rPr>
              <a:t>São</a:t>
            </a:r>
            <a:r>
              <a:rPr lang="pt-BR" sz="2400" dirty="0">
                <a:latin typeface="Comic Sans MS" panose="030F0702030302020204" pitchFamily="66" charset="0"/>
              </a:rPr>
              <a:t> carboidratos complexos presentes nas plantas e resistentes à </a:t>
            </a:r>
            <a:r>
              <a:rPr lang="pt-BR" sz="2400" dirty="0" smtClean="0">
                <a:latin typeface="Comic Sans MS" panose="030F0702030302020204" pitchFamily="66" charset="0"/>
              </a:rPr>
              <a:t>digestão. </a:t>
            </a:r>
            <a:r>
              <a:rPr lang="pt-BR" sz="2400" dirty="0">
                <a:latin typeface="Comic Sans MS" panose="030F0702030302020204" pitchFamily="66" charset="0"/>
              </a:rPr>
              <a:t>O consumo de fibras solúveis (pectina nas frutas e gomas na aveia, cevada </a:t>
            </a:r>
            <a:r>
              <a:rPr lang="pt-BR" sz="2400" dirty="0" smtClean="0">
                <a:latin typeface="Comic Sans MS" panose="030F0702030302020204" pitchFamily="66" charset="0"/>
              </a:rPr>
              <a:t>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250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916832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leguminosas)está</a:t>
            </a:r>
            <a:r>
              <a:rPr lang="pt-BR" dirty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associado à melhoria do </a:t>
            </a:r>
            <a:r>
              <a:rPr lang="pt-BR" sz="2400" dirty="0" smtClean="0">
                <a:latin typeface="Comic Sans MS" panose="030F0702030302020204" pitchFamily="66" charset="0"/>
              </a:rPr>
              <a:t>controle glicêmico </a:t>
            </a:r>
            <a:r>
              <a:rPr lang="pt-BR" sz="2400" dirty="0">
                <a:latin typeface="Comic Sans MS" panose="030F0702030302020204" pitchFamily="66" charset="0"/>
              </a:rPr>
              <a:t>e à diminuição </a:t>
            </a:r>
            <a:r>
              <a:rPr lang="pt-BR" sz="2400" dirty="0" smtClean="0">
                <a:latin typeface="Comic Sans MS" panose="030F0702030302020204" pitchFamily="66" charset="0"/>
              </a:rPr>
              <a:t>da concentração </a:t>
            </a:r>
            <a:r>
              <a:rPr lang="pt-BR" sz="2400" dirty="0">
                <a:latin typeface="Comic Sans MS" panose="030F0702030302020204" pitchFamily="66" charset="0"/>
              </a:rPr>
              <a:t>de lipídios no plasma em pessoas com diabetes do tipo </a:t>
            </a:r>
            <a:r>
              <a:rPr lang="pt-BR" sz="2400" dirty="0" smtClean="0">
                <a:latin typeface="Comic Sans MS" panose="030F0702030302020204" pitchFamily="66" charset="0"/>
              </a:rPr>
              <a:t>2. </a:t>
            </a:r>
            <a:r>
              <a:rPr lang="pt-BR" sz="2400" dirty="0"/>
              <a:t>As fibras </a:t>
            </a:r>
            <a:r>
              <a:rPr lang="pt-BR" sz="2400" dirty="0" smtClean="0">
                <a:latin typeface="Comic Sans MS" panose="030F0702030302020204" pitchFamily="66" charset="0"/>
              </a:rPr>
              <a:t>insolúveis </a:t>
            </a:r>
            <a:r>
              <a:rPr lang="pt-BR" sz="2400" dirty="0">
                <a:latin typeface="Comic Sans MS" panose="030F0702030302020204" pitchFamily="66" charset="0"/>
              </a:rPr>
              <a:t>(</a:t>
            </a:r>
            <a:r>
              <a:rPr lang="pt-BR" sz="2400" dirty="0" err="1">
                <a:latin typeface="Comic Sans MS" panose="030F0702030302020204" pitchFamily="66" charset="0"/>
              </a:rPr>
              <a:t>hemicelulose</a:t>
            </a:r>
            <a:r>
              <a:rPr lang="pt-BR" sz="2400" dirty="0">
                <a:latin typeface="Comic Sans MS" panose="030F0702030302020204" pitchFamily="66" charset="0"/>
              </a:rPr>
              <a:t> nos grãos e lignina nas hortaliças)</a:t>
            </a:r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promovem retardamento do esvaziamento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gástrico, o que prolonga a saciedade e produz efeito positivo na redução da ingestão </a:t>
            </a:r>
            <a:r>
              <a:rPr lang="pt-BR" sz="2400" dirty="0" smtClean="0">
                <a:latin typeface="Comic Sans MS" panose="030F0702030302020204" pitchFamily="66" charset="0"/>
              </a:rPr>
              <a:t>calórica.</a:t>
            </a:r>
          </a:p>
          <a:p>
            <a:pPr algn="just"/>
            <a:r>
              <a:rPr lang="pt-BR" sz="2400" b="1" dirty="0" smtClean="0">
                <a:latin typeface="Comic Sans MS" panose="030F0702030302020204" pitchFamily="66" charset="0"/>
              </a:rPr>
              <a:t>Proteína: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recomendação da ingestão proteica para pessoas com DM 2 é a mesma utilizada para a população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em </a:t>
            </a:r>
            <a:r>
              <a:rPr lang="pt-BR" sz="2400" dirty="0" smtClean="0">
                <a:latin typeface="Comic Sans MS" panose="030F0702030302020204" pitchFamily="66" charset="0"/>
              </a:rPr>
              <a:t>geral.</a:t>
            </a:r>
            <a:endParaRPr lang="pt-BR" sz="2400" b="1" dirty="0">
              <a:latin typeface="Comic Sans MS" panose="030F0702030302020204" pitchFamily="66" charset="0"/>
            </a:endParaRPr>
          </a:p>
          <a:p>
            <a:pPr algn="just"/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50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699940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omic Sans MS" panose="030F0702030302020204" pitchFamily="66" charset="0"/>
              </a:rPr>
              <a:t>Micronutrientes:</a:t>
            </a:r>
            <a:r>
              <a:rPr lang="pt-BR" sz="2400" b="1" dirty="0">
                <a:latin typeface="Comic Sans MS" panose="030F0702030302020204" pitchFamily="66" charset="0"/>
              </a:rPr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A </a:t>
            </a:r>
            <a:r>
              <a:rPr lang="pt-BR" sz="2400" dirty="0">
                <a:latin typeface="Comic Sans MS" panose="030F0702030302020204" pitchFamily="66" charset="0"/>
              </a:rPr>
              <a:t>suplementação de vitaminas e minerais em pessoas com DM não apresenta evidência </a:t>
            </a:r>
            <a:r>
              <a:rPr lang="pt-BR" sz="2400" dirty="0" smtClean="0">
                <a:latin typeface="Comic Sans MS" panose="030F0702030302020204" pitchFamily="66" charset="0"/>
              </a:rPr>
              <a:t>de benefícios.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Atividade Física: </a:t>
            </a:r>
            <a:r>
              <a:rPr lang="pt-BR" sz="2400" dirty="0" smtClean="0">
                <a:latin typeface="Comic Sans MS" panose="030F0702030302020204" pitchFamily="66" charset="0"/>
              </a:rPr>
              <a:t>A</a:t>
            </a:r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prática regular de atividade física é fundamental na adoção de hábitos de vida </a:t>
            </a:r>
            <a:r>
              <a:rPr lang="pt-BR" sz="2400" dirty="0" smtClean="0">
                <a:latin typeface="Comic Sans MS" panose="030F0702030302020204" pitchFamily="66" charset="0"/>
              </a:rPr>
              <a:t>mais saudáveis </a:t>
            </a:r>
            <a:r>
              <a:rPr lang="pt-BR" sz="2400" dirty="0">
                <a:latin typeface="Comic Sans MS" panose="030F0702030302020204" pitchFamily="66" charset="0"/>
              </a:rPr>
              <a:t>e no controle do DM. Tanto a atividade </a:t>
            </a:r>
            <a:r>
              <a:rPr lang="pt-BR" sz="2400" dirty="0" smtClean="0">
                <a:latin typeface="Comic Sans MS" panose="030F0702030302020204" pitchFamily="66" charset="0"/>
              </a:rPr>
              <a:t>física (</a:t>
            </a:r>
            <a:r>
              <a:rPr lang="pt-BR" sz="2400" dirty="0">
                <a:latin typeface="Comic Sans MS" panose="030F0702030302020204" pitchFamily="66" charset="0"/>
              </a:rPr>
              <a:t>qualquer movimento corporal, produzido pelos músculos </a:t>
            </a:r>
            <a:r>
              <a:rPr lang="pt-BR" sz="2400" dirty="0" smtClean="0">
                <a:latin typeface="Comic Sans MS" panose="030F0702030302020204" pitchFamily="66" charset="0"/>
              </a:rPr>
              <a:t>esqueléticos), </a:t>
            </a:r>
            <a:r>
              <a:rPr lang="pt-BR" sz="2400" dirty="0">
                <a:latin typeface="Comic Sans MS" panose="030F0702030302020204" pitchFamily="66" charset="0"/>
              </a:rPr>
              <a:t>quanto o exercício </a:t>
            </a:r>
            <a:r>
              <a:rPr lang="pt-BR" sz="2400" dirty="0" smtClean="0">
                <a:latin typeface="Comic Sans MS" panose="030F0702030302020204" pitchFamily="66" charset="0"/>
              </a:rPr>
              <a:t>físico (</a:t>
            </a:r>
            <a:r>
              <a:rPr lang="pt-BR" sz="2400" dirty="0">
                <a:latin typeface="Comic Sans MS" panose="030F0702030302020204" pitchFamily="66" charset="0"/>
              </a:rPr>
              <a:t>qualquer atividade física que mantém ou aumenta a aptidão física em </a:t>
            </a:r>
            <a:r>
              <a:rPr lang="pt-BR" sz="2400" dirty="0" smtClean="0">
                <a:latin typeface="Comic Sans MS" panose="030F0702030302020204" pitchFamily="66" charset="0"/>
              </a:rPr>
              <a:t>geral) aumentam a </a:t>
            </a:r>
            <a:r>
              <a:rPr lang="pt-BR" sz="2400" dirty="0">
                <a:latin typeface="Comic Sans MS" panose="030F0702030302020204" pitchFamily="66" charset="0"/>
              </a:rPr>
              <a:t>captação de glicose pelo tecido muscular por mecanismos independentes </a:t>
            </a:r>
            <a:r>
              <a:rPr lang="pt-BR" sz="2400" dirty="0" smtClean="0">
                <a:latin typeface="Comic Sans MS" panose="030F0702030302020204" pitchFamily="66" charset="0"/>
              </a:rPr>
              <a:t>daqueles</a:t>
            </a:r>
            <a:endParaRPr lang="pt-B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50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3528" y="1772816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Mediados pela </a:t>
            </a:r>
            <a:r>
              <a:rPr lang="pt-BR" sz="2400" dirty="0">
                <a:latin typeface="Comic Sans MS" panose="030F0702030302020204" pitchFamily="66" charset="0"/>
              </a:rPr>
              <a:t>insulina. O exercício físico regular melhora o controle glicêmico, diminui os fatores de risco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para doença coronariana, contribui para a perda de peso, melhora o bem-estar, além de </a:t>
            </a:r>
            <a:r>
              <a:rPr lang="pt-BR" sz="2400" dirty="0" smtClean="0">
                <a:latin typeface="Comic Sans MS" panose="030F0702030302020204" pitchFamily="66" charset="0"/>
              </a:rPr>
              <a:t>prevenir DM </a:t>
            </a:r>
            <a:r>
              <a:rPr lang="pt-BR" sz="2400" dirty="0">
                <a:latin typeface="Comic Sans MS" panose="030F0702030302020204" pitchFamily="66" charset="0"/>
              </a:rPr>
              <a:t>tipo 2 em indivíduos de alto risco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Prevenção de infecções: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Saúde bucal, cuidados com extremidades (pés), higiene.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ctr"/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PREVENÇÃO!!!!!</a:t>
            </a:r>
            <a:endParaRPr lang="pt-BR" sz="2400" b="1" dirty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7017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8B50"/>
                </a:solidFill>
              </a:rPr>
              <a:t>OBRIGADA!!!</a:t>
            </a:r>
            <a:endParaRPr lang="pt-BR" dirty="0">
              <a:solidFill>
                <a:srgbClr val="008B5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Vera </a:t>
            </a:r>
            <a:r>
              <a:rPr lang="pt-BR" sz="2000" dirty="0" err="1" smtClean="0">
                <a:solidFill>
                  <a:schemeClr val="tx1"/>
                </a:solidFill>
              </a:rPr>
              <a:t>Dilly</a:t>
            </a:r>
            <a:r>
              <a:rPr lang="pt-BR" sz="2000" dirty="0" smtClean="0">
                <a:solidFill>
                  <a:schemeClr val="tx1"/>
                </a:solidFill>
              </a:rPr>
              <a:t> Both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Enfermeira – FUMSSAR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veraboth@fumssar.com.br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01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1340768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A hipertensão arterial sistêmica (HAS) é uma condição clínica multifatorial </a:t>
            </a:r>
            <a:r>
              <a:rPr lang="pt-BR" sz="2400" dirty="0" smtClean="0">
                <a:latin typeface="Comic Sans MS" panose="030F0702030302020204" pitchFamily="66" charset="0"/>
              </a:rPr>
              <a:t>caracterizada por </a:t>
            </a:r>
            <a:r>
              <a:rPr lang="pt-BR" sz="2400" dirty="0">
                <a:latin typeface="Comic Sans MS" panose="030F0702030302020204" pitchFamily="66" charset="0"/>
              </a:rPr>
              <a:t>níveis elevados e sustentados de pressão arterial – PA (PA ≥140 x 90mmHg</a:t>
            </a:r>
            <a:r>
              <a:rPr lang="pt-BR" sz="2400" dirty="0" smtClean="0">
                <a:latin typeface="Comic Sans MS" panose="030F0702030302020204" pitchFamily="66" charset="0"/>
              </a:rPr>
              <a:t>).</a:t>
            </a: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b="1" dirty="0">
                <a:solidFill>
                  <a:srgbClr val="008B50"/>
                </a:solidFill>
                <a:latin typeface="Comic Sans MS" panose="030F0702030302020204" pitchFamily="66" charset="0"/>
              </a:rPr>
              <a:t>D</a:t>
            </a:r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esafios </a:t>
            </a:r>
            <a:r>
              <a:rPr lang="pt-BR" sz="2400" b="1" dirty="0">
                <a:solidFill>
                  <a:srgbClr val="008B50"/>
                </a:solidFill>
                <a:latin typeface="Comic Sans MS" panose="030F0702030302020204" pitchFamily="66" charset="0"/>
              </a:rPr>
              <a:t>do controle e prevenção da HAS e suas </a:t>
            </a:r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complicações para Equipe multidisciplinar AB:</a:t>
            </a:r>
          </a:p>
          <a:p>
            <a:pPr marL="457200" indent="-457200" algn="just">
              <a:buFontTx/>
              <a:buChar char="-"/>
            </a:pPr>
            <a:r>
              <a:rPr lang="pt-BR" sz="2400" dirty="0">
                <a:latin typeface="Comic Sans MS" panose="030F0702030302020204" pitchFamily="66" charset="0"/>
              </a:rPr>
              <a:t>V</a:t>
            </a:r>
            <a:r>
              <a:rPr lang="pt-BR" sz="2400" dirty="0" smtClean="0">
                <a:latin typeface="Comic Sans MS" panose="030F0702030302020204" pitchFamily="66" charset="0"/>
              </a:rPr>
              <a:t>ínculo </a:t>
            </a:r>
            <a:r>
              <a:rPr lang="pt-BR" sz="2400" dirty="0">
                <a:latin typeface="Comic Sans MS" panose="030F0702030302020204" pitchFamily="66" charset="0"/>
              </a:rPr>
              <a:t>com a comunidade e a clientela </a:t>
            </a:r>
            <a:r>
              <a:rPr lang="pt-BR" sz="2400" dirty="0" err="1" smtClean="0">
                <a:latin typeface="Comic Sans MS" panose="030F0702030302020204" pitchFamily="66" charset="0"/>
              </a:rPr>
              <a:t>adscrita</a:t>
            </a:r>
            <a:r>
              <a:rPr lang="pt-BR" sz="2400" dirty="0" smtClean="0">
                <a:latin typeface="Comic Sans MS" panose="030F0702030302020204" pitchFamily="66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Comic Sans MS" panose="030F0702030302020204" pitchFamily="66" charset="0"/>
              </a:rPr>
              <a:t> Diversidade racial</a:t>
            </a:r>
            <a:r>
              <a:rPr lang="pt-BR" sz="2400" dirty="0">
                <a:latin typeface="Comic Sans MS" panose="030F0702030302020204" pitchFamily="66" charset="0"/>
              </a:rPr>
              <a:t>, cultural, religiosa e </a:t>
            </a:r>
            <a:r>
              <a:rPr lang="pt-BR" sz="2400" dirty="0" smtClean="0">
                <a:latin typeface="Comic Sans MS" panose="030F0702030302020204" pitchFamily="66" charset="0"/>
              </a:rPr>
              <a:t>os fatores </a:t>
            </a:r>
            <a:r>
              <a:rPr lang="pt-BR" sz="2400" dirty="0">
                <a:latin typeface="Comic Sans MS" panose="030F0702030302020204" pitchFamily="66" charset="0"/>
              </a:rPr>
              <a:t>sociais </a:t>
            </a:r>
            <a:r>
              <a:rPr lang="pt-BR" sz="2400" dirty="0" smtClean="0">
                <a:latin typeface="Comic Sans MS" panose="030F0702030302020204" pitchFamily="66" charset="0"/>
              </a:rPr>
              <a:t>envolvidos</a:t>
            </a:r>
            <a:r>
              <a:rPr lang="pt-BR" sz="2400" dirty="0" smtClean="0"/>
              <a:t>;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7794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628800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B50"/>
                </a:solidFill>
                <a:latin typeface="Comic Sans MS" panose="030F0702030302020204" pitchFamily="66" charset="0"/>
              </a:rPr>
              <a:t>Para</a:t>
            </a:r>
          </a:p>
          <a:p>
            <a:r>
              <a:rPr lang="pt-BR" sz="2400" dirty="0">
                <a:latin typeface="Comic Sans MS" panose="030F0702030302020204" pitchFamily="66" charset="0"/>
              </a:rPr>
              <a:t>- </a:t>
            </a:r>
            <a:r>
              <a:rPr lang="pt-BR" sz="2400" b="1" dirty="0" smtClean="0">
                <a:latin typeface="Comic Sans MS" panose="030F0702030302020204" pitchFamily="66" charset="0"/>
              </a:rPr>
              <a:t>&gt;  </a:t>
            </a:r>
            <a:r>
              <a:rPr lang="pt-BR" sz="2400" b="1" dirty="0">
                <a:latin typeface="Comic Sans MS" panose="030F0702030302020204" pitchFamily="66" charset="0"/>
              </a:rPr>
              <a:t>Modificações de estilo de vida, fundamentais no</a:t>
            </a:r>
          </a:p>
          <a:p>
            <a:r>
              <a:rPr lang="pt-BR" sz="2400" b="1" dirty="0" smtClean="0">
                <a:latin typeface="Comic Sans MS" panose="030F0702030302020204" pitchFamily="66" charset="0"/>
              </a:rPr>
              <a:t>processo </a:t>
            </a:r>
            <a:r>
              <a:rPr lang="pt-BR" sz="2400" b="1" dirty="0">
                <a:latin typeface="Comic Sans MS" panose="030F0702030302020204" pitchFamily="66" charset="0"/>
              </a:rPr>
              <a:t>terapêutico e na prevenção da </a:t>
            </a:r>
            <a:r>
              <a:rPr lang="pt-BR" sz="2400" b="1" dirty="0" smtClean="0">
                <a:latin typeface="Comic Sans MS" panose="030F0702030302020204" pitchFamily="66" charset="0"/>
              </a:rPr>
              <a:t>hipertensão: </a:t>
            </a:r>
            <a:endParaRPr lang="pt-BR" sz="2400" b="1" dirty="0">
              <a:latin typeface="Comic Sans MS" panose="030F0702030302020204" pitchFamily="66" charset="0"/>
            </a:endParaRPr>
          </a:p>
          <a:p>
            <a:endParaRPr lang="pt-BR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 smtClean="0">
                <a:latin typeface="Comic Sans MS" panose="030F0702030302020204" pitchFamily="66" charset="0"/>
              </a:rPr>
              <a:t>Alimentação </a:t>
            </a:r>
            <a:r>
              <a:rPr lang="pt-BR" sz="2400" b="1" dirty="0">
                <a:latin typeface="Comic Sans MS" panose="030F0702030302020204" pitchFamily="66" charset="0"/>
              </a:rPr>
              <a:t>adequada, sobretudo quanto </a:t>
            </a:r>
            <a:r>
              <a:rPr lang="pt-BR" sz="2400" b="1" dirty="0" smtClean="0">
                <a:latin typeface="Comic Sans MS" panose="030F0702030302020204" pitchFamily="66" charset="0"/>
              </a:rPr>
              <a:t>ao consumo </a:t>
            </a:r>
            <a:r>
              <a:rPr lang="pt-BR" sz="2400" b="1" dirty="0">
                <a:latin typeface="Comic Sans MS" panose="030F0702030302020204" pitchFamily="66" charset="0"/>
              </a:rPr>
              <a:t>de sal e ao controle do </a:t>
            </a:r>
            <a:r>
              <a:rPr lang="pt-BR" sz="2400" b="1" dirty="0" smtClean="0">
                <a:latin typeface="Comic Sans MS" panose="030F0702030302020204" pitchFamily="66" charset="0"/>
              </a:rPr>
              <a:t>peso;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 </a:t>
            </a:r>
            <a:r>
              <a:rPr lang="pt-BR" sz="2400" dirty="0">
                <a:latin typeface="Comic Sans MS" panose="030F0702030302020204" pitchFamily="66" charset="0"/>
              </a:rPr>
              <a:t>O</a:t>
            </a:r>
            <a:r>
              <a:rPr lang="pt-BR" sz="2400" dirty="0" smtClean="0">
                <a:latin typeface="Comic Sans MS" panose="030F0702030302020204" pitchFamily="66" charset="0"/>
              </a:rPr>
              <a:t>rientar </a:t>
            </a:r>
            <a:r>
              <a:rPr lang="pt-BR" sz="2400" dirty="0">
                <a:latin typeface="Comic Sans MS" panose="030F0702030302020204" pitchFamily="66" charset="0"/>
              </a:rPr>
              <a:t>mudanças na dieta habitual visando à </a:t>
            </a:r>
            <a:r>
              <a:rPr lang="pt-BR" sz="2400" dirty="0" smtClean="0">
                <a:latin typeface="Comic Sans MS" panose="030F0702030302020204" pitchFamily="66" charset="0"/>
              </a:rPr>
              <a:t>adequação do consumo, </a:t>
            </a:r>
            <a:r>
              <a:rPr lang="pt-BR" sz="2400" dirty="0">
                <a:latin typeface="Comic Sans MS" panose="030F0702030302020204" pitchFamily="66" charset="0"/>
              </a:rPr>
              <a:t>principalmente de potássio (K), </a:t>
            </a:r>
            <a:r>
              <a:rPr lang="pt-BR" sz="2400" dirty="0" smtClean="0">
                <a:latin typeface="Comic Sans MS" panose="030F0702030302020204" pitchFamily="66" charset="0"/>
              </a:rPr>
              <a:t>cálcio (Ca</a:t>
            </a:r>
            <a:r>
              <a:rPr lang="pt-BR" sz="2400" dirty="0">
                <a:latin typeface="Comic Sans MS" panose="030F0702030302020204" pitchFamily="66" charset="0"/>
              </a:rPr>
              <a:t>) e magnésio (Mg) associado à redução do consumo de </a:t>
            </a:r>
            <a:r>
              <a:rPr lang="pt-BR" sz="2400" dirty="0" smtClean="0">
                <a:latin typeface="Comic Sans MS" panose="030F0702030302020204" pitchFamily="66" charset="0"/>
              </a:rPr>
              <a:t>sódio, </a:t>
            </a:r>
            <a:r>
              <a:rPr lang="pt-BR" sz="2400" dirty="0">
                <a:latin typeface="Comic Sans MS" panose="030F0702030302020204" pitchFamily="66" charset="0"/>
              </a:rPr>
              <a:t>das gorduras saturada e </a:t>
            </a:r>
            <a:r>
              <a:rPr lang="pt-BR" sz="2400" i="1" dirty="0" err="1">
                <a:latin typeface="Comic Sans MS" panose="030F0702030302020204" pitchFamily="66" charset="0"/>
              </a:rPr>
              <a:t>trans</a:t>
            </a:r>
            <a:r>
              <a:rPr lang="pt-BR" sz="2400" dirty="0">
                <a:latin typeface="Comic Sans MS" panose="030F0702030302020204" pitchFamily="66" charset="0"/>
              </a:rPr>
              <a:t>, além do incremento do consumo </a:t>
            </a:r>
            <a:r>
              <a:rPr lang="pt-BR" sz="2400" dirty="0" smtClean="0">
                <a:latin typeface="Comic Sans MS" panose="030F0702030302020204" pitchFamily="66" charset="0"/>
              </a:rPr>
              <a:t>das gorduras </a:t>
            </a:r>
            <a:r>
              <a:rPr lang="pt-BR" sz="2400" dirty="0">
                <a:latin typeface="Comic Sans MS" panose="030F0702030302020204" pitchFamily="66" charset="0"/>
              </a:rPr>
              <a:t>mono e poli-insaturadas e das </a:t>
            </a:r>
            <a:r>
              <a:rPr lang="pt-BR" sz="2400" dirty="0" smtClean="0">
                <a:latin typeface="Comic Sans MS" panose="030F0702030302020204" pitchFamily="66" charset="0"/>
              </a:rPr>
              <a:t>fibras</a:t>
            </a:r>
            <a:r>
              <a:rPr lang="pt-BR" sz="2400" b="1" dirty="0" smtClean="0">
                <a:latin typeface="Comic Sans MS" panose="030F0702030302020204" pitchFamily="66" charset="0"/>
              </a:rPr>
              <a:t>. Recomenda-se </a:t>
            </a:r>
            <a:r>
              <a:rPr lang="pt-BR" sz="2400" dirty="0" smtClean="0">
                <a:latin typeface="Comic Sans MS" panose="030F0702030302020204" pitchFamily="66" charset="0"/>
              </a:rPr>
              <a:t>o consumo diário de três porções de frutas, três de vegetais e </a:t>
            </a:r>
            <a:endParaRPr lang="pt-BR" sz="2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3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62880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Três de produtos lácteos, incluindo assim alimentos ricos em K, Mg e Ca.</a:t>
            </a:r>
          </a:p>
          <a:p>
            <a:pPr algn="ctr"/>
            <a:r>
              <a:rPr lang="pt-BR" sz="2400" b="1" dirty="0"/>
              <a:t>Alimentos ricos em potássio e magnésio</a:t>
            </a:r>
            <a:r>
              <a:rPr lang="pt-BR" sz="2400" b="1" dirty="0" smtClean="0"/>
              <a:t>.</a:t>
            </a:r>
          </a:p>
          <a:p>
            <a:endParaRPr lang="pt-BR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t="31884" r="24102" b="18707"/>
          <a:stretch/>
        </p:blipFill>
        <p:spPr bwMode="auto">
          <a:xfrm>
            <a:off x="323528" y="2852935"/>
            <a:ext cx="8208911" cy="32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700808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400" b="1" dirty="0">
                <a:latin typeface="Comic Sans MS" panose="030F0702030302020204" pitchFamily="66" charset="0"/>
              </a:rPr>
              <a:t> Prática de atividade física</a:t>
            </a:r>
            <a:r>
              <a:rPr lang="pt-BR" sz="2400" b="1" dirty="0" smtClean="0">
                <a:latin typeface="Comic Sans MS" panose="030F0702030302020204" pitchFamily="66" charset="0"/>
              </a:rPr>
              <a:t>;</a:t>
            </a:r>
          </a:p>
          <a:p>
            <a:pPr algn="just"/>
            <a:r>
              <a:rPr lang="pt-BR" sz="2400" dirty="0" smtClean="0">
                <a:latin typeface="Comic Sans MS" panose="030F0702030302020204" pitchFamily="66" charset="0"/>
              </a:rPr>
              <a:t>Indivíduos que não praticam atividades físicas têm um risco </a:t>
            </a:r>
            <a:r>
              <a:rPr lang="pt-BR" sz="2400" dirty="0">
                <a:latin typeface="Comic Sans MS" panose="030F0702030302020204" pitchFamily="66" charset="0"/>
              </a:rPr>
              <a:t>30 a 50</a:t>
            </a:r>
            <a:r>
              <a:rPr lang="pt-BR" sz="2400" dirty="0" smtClean="0">
                <a:latin typeface="Comic Sans MS" panose="030F0702030302020204" pitchFamily="66" charset="0"/>
              </a:rPr>
              <a:t>% maior de desenvolver HAS</a:t>
            </a:r>
            <a:endParaRPr lang="pt-BR" sz="2400" dirty="0">
              <a:latin typeface="Comic Sans MS" panose="030F0702030302020204" pitchFamily="66" charset="0"/>
            </a:endParaRPr>
          </a:p>
          <a:p>
            <a:pPr algn="just"/>
            <a:r>
              <a:rPr lang="pt-BR" sz="2400" b="1" dirty="0">
                <a:latin typeface="Comic Sans MS" panose="030F0702030302020204" pitchFamily="66" charset="0"/>
              </a:rPr>
              <a:t>-  Abandono do tabagismo;</a:t>
            </a:r>
          </a:p>
          <a:p>
            <a:pPr algn="just"/>
            <a:r>
              <a:rPr lang="pt-BR" sz="2400" b="1" dirty="0">
                <a:latin typeface="Comic Sans MS" panose="030F0702030302020204" pitchFamily="66" charset="0"/>
              </a:rPr>
              <a:t>-  Redução do uso excessivo de álcool.</a:t>
            </a:r>
          </a:p>
          <a:p>
            <a:endParaRPr lang="pt-BR" sz="2400" dirty="0">
              <a:latin typeface="Comic Sans MS" panose="030F0702030302020204" pitchFamily="66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33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340768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RASTREAMENTO</a:t>
            </a:r>
          </a:p>
          <a:p>
            <a:endParaRPr lang="pt-BR" sz="2400" dirty="0" smtClean="0">
              <a:solidFill>
                <a:srgbClr val="008B5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Todo adulto com </a:t>
            </a:r>
            <a:r>
              <a:rPr lang="pt-BR" sz="2400" b="1" dirty="0">
                <a:latin typeface="Comic Sans MS" panose="030F0702030302020204" pitchFamily="66" charset="0"/>
              </a:rPr>
              <a:t>18 anos ou mais de idade</a:t>
            </a:r>
            <a:r>
              <a:rPr lang="pt-BR" sz="2400" dirty="0">
                <a:latin typeface="Comic Sans MS" panose="030F0702030302020204" pitchFamily="66" charset="0"/>
              </a:rPr>
              <a:t>, quando vier à Unidade Básica de Saúde (UBS</a:t>
            </a:r>
            <a:r>
              <a:rPr lang="pt-BR" sz="2400" dirty="0" smtClean="0">
                <a:latin typeface="Comic Sans MS" panose="030F0702030302020204" pitchFamily="66" charset="0"/>
              </a:rPr>
              <a:t>) deve ter </a:t>
            </a:r>
            <a:r>
              <a:rPr lang="pt-BR" sz="2400" dirty="0">
                <a:latin typeface="Comic Sans MS" panose="030F0702030302020204" pitchFamily="66" charset="0"/>
              </a:rPr>
              <a:t>registro no </a:t>
            </a:r>
            <a:r>
              <a:rPr lang="pt-BR" sz="2400" dirty="0" smtClean="0">
                <a:latin typeface="Comic Sans MS" panose="030F0702030302020204" pitchFamily="66" charset="0"/>
              </a:rPr>
              <a:t>prontuário de </a:t>
            </a:r>
            <a:r>
              <a:rPr lang="pt-BR" sz="2400" dirty="0">
                <a:latin typeface="Comic Sans MS" panose="030F0702030302020204" pitchFamily="66" charset="0"/>
              </a:rPr>
              <a:t>ao menos uma verificação da PA nos últimos dois anos, deverá tê-la verificada e </a:t>
            </a:r>
            <a:r>
              <a:rPr lang="pt-BR" sz="2400" dirty="0" smtClean="0">
                <a:latin typeface="Comic Sans MS" panose="030F0702030302020204" pitchFamily="66" charset="0"/>
              </a:rPr>
              <a:t>registrada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a </a:t>
            </a:r>
            <a:r>
              <a:rPr lang="pt-BR" sz="2400" b="1" dirty="0">
                <a:latin typeface="Comic Sans MS" panose="030F0702030302020204" pitchFamily="66" charset="0"/>
              </a:rPr>
              <a:t>PA deverá ser novamente verificada: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– </a:t>
            </a:r>
            <a:r>
              <a:rPr lang="pt-BR" sz="2400" b="1" dirty="0">
                <a:latin typeface="Comic Sans MS" panose="030F0702030302020204" pitchFamily="66" charset="0"/>
              </a:rPr>
              <a:t>a cada dois anos</a:t>
            </a:r>
            <a:r>
              <a:rPr lang="pt-BR" sz="2400" dirty="0">
                <a:latin typeface="Comic Sans MS" panose="030F0702030302020204" pitchFamily="66" charset="0"/>
              </a:rPr>
              <a:t>, se PA </a:t>
            </a:r>
            <a:r>
              <a:rPr lang="pt-BR" sz="2400" b="1" dirty="0">
                <a:latin typeface="Comic Sans MS" panose="030F0702030302020204" pitchFamily="66" charset="0"/>
              </a:rPr>
              <a:t>menor</a:t>
            </a:r>
            <a:r>
              <a:rPr lang="pt-BR" sz="2400" dirty="0">
                <a:latin typeface="Comic Sans MS" panose="030F0702030302020204" pitchFamily="66" charset="0"/>
              </a:rPr>
              <a:t> que </a:t>
            </a:r>
            <a:r>
              <a:rPr lang="pt-BR" sz="2400" b="1" dirty="0">
                <a:latin typeface="Comic Sans MS" panose="030F0702030302020204" pitchFamily="66" charset="0"/>
              </a:rPr>
              <a:t>120/80 mmHg </a:t>
            </a:r>
            <a:r>
              <a:rPr lang="pt-BR" sz="2400" dirty="0">
                <a:latin typeface="Comic Sans MS" panose="030F0702030302020204" pitchFamily="66" charset="0"/>
              </a:rPr>
              <a:t>(BRASIL, 2006);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– </a:t>
            </a:r>
            <a:r>
              <a:rPr lang="pt-BR" sz="2400" b="1" dirty="0">
                <a:latin typeface="Comic Sans MS" panose="030F0702030302020204" pitchFamily="66" charset="0"/>
              </a:rPr>
              <a:t>a cada ano</a:t>
            </a:r>
            <a:r>
              <a:rPr lang="pt-BR" sz="2400" dirty="0">
                <a:latin typeface="Comic Sans MS" panose="030F0702030302020204" pitchFamily="66" charset="0"/>
              </a:rPr>
              <a:t>, se </a:t>
            </a:r>
            <a:r>
              <a:rPr lang="pt-BR" sz="2400" b="1" dirty="0">
                <a:latin typeface="Comic Sans MS" panose="030F0702030302020204" pitchFamily="66" charset="0"/>
              </a:rPr>
              <a:t>PA entre 120 – 139/80 – 89 mmHg </a:t>
            </a:r>
            <a:r>
              <a:rPr lang="pt-BR" sz="2400" dirty="0">
                <a:latin typeface="Comic Sans MS" panose="030F0702030302020204" pitchFamily="66" charset="0"/>
              </a:rPr>
              <a:t>nas pessoas sem outros fatores </a:t>
            </a:r>
            <a:r>
              <a:rPr lang="pt-BR" sz="2400" dirty="0" smtClean="0">
                <a:latin typeface="Comic Sans MS" panose="030F0702030302020204" pitchFamily="66" charset="0"/>
              </a:rPr>
              <a:t>de risco </a:t>
            </a:r>
            <a:r>
              <a:rPr lang="pt-BR" sz="2400" dirty="0">
                <a:latin typeface="Comic Sans MS" panose="030F0702030302020204" pitchFamily="66" charset="0"/>
              </a:rPr>
              <a:t>para doença cardiovascular (DCV) (CHOBANIAN et al., 2003);</a:t>
            </a:r>
          </a:p>
          <a:p>
            <a:endParaRPr lang="pt-BR" sz="2400" dirty="0">
              <a:solidFill>
                <a:srgbClr val="008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9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141277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– </a:t>
            </a:r>
            <a:r>
              <a:rPr lang="pt-BR" sz="2400" dirty="0">
                <a:latin typeface="Comic Sans MS" panose="030F0702030302020204" pitchFamily="66" charset="0"/>
              </a:rPr>
              <a:t>em </a:t>
            </a:r>
            <a:r>
              <a:rPr lang="pt-BR" sz="2400" b="1" dirty="0">
                <a:latin typeface="Comic Sans MS" panose="030F0702030302020204" pitchFamily="66" charset="0"/>
              </a:rPr>
              <a:t>mais dois momentos </a:t>
            </a:r>
            <a:r>
              <a:rPr lang="pt-BR" sz="2400" dirty="0">
                <a:latin typeface="Comic Sans MS" panose="030F0702030302020204" pitchFamily="66" charset="0"/>
              </a:rPr>
              <a:t>em um </a:t>
            </a:r>
            <a:r>
              <a:rPr lang="pt-BR" sz="2400" b="1" dirty="0">
                <a:latin typeface="Comic Sans MS" panose="030F0702030302020204" pitchFamily="66" charset="0"/>
              </a:rPr>
              <a:t>intervalo de 1 – 2 semanas</a:t>
            </a:r>
            <a:r>
              <a:rPr lang="pt-BR" sz="2400" dirty="0">
                <a:latin typeface="Comic Sans MS" panose="030F0702030302020204" pitchFamily="66" charset="0"/>
              </a:rPr>
              <a:t>, se </a:t>
            </a:r>
            <a:r>
              <a:rPr lang="pt-BR" sz="2400" b="1" dirty="0">
                <a:latin typeface="Comic Sans MS" panose="030F0702030302020204" pitchFamily="66" charset="0"/>
              </a:rPr>
              <a:t>PA maior ou igual </a:t>
            </a:r>
            <a:r>
              <a:rPr lang="pt-BR" sz="2400" b="1" dirty="0" smtClean="0">
                <a:latin typeface="Comic Sans MS" panose="030F0702030302020204" pitchFamily="66" charset="0"/>
              </a:rPr>
              <a:t>a 140/90 </a:t>
            </a:r>
            <a:r>
              <a:rPr lang="pt-BR" sz="2400" b="1" dirty="0">
                <a:latin typeface="Comic Sans MS" panose="030F0702030302020204" pitchFamily="66" charset="0"/>
              </a:rPr>
              <a:t>mmHg </a:t>
            </a:r>
            <a:r>
              <a:rPr lang="pt-BR" sz="2400" dirty="0">
                <a:latin typeface="Comic Sans MS" panose="030F0702030302020204" pitchFamily="66" charset="0"/>
              </a:rPr>
              <a:t>ou </a:t>
            </a:r>
            <a:r>
              <a:rPr lang="pt-BR" sz="2400" b="1" dirty="0">
                <a:latin typeface="Comic Sans MS" panose="030F0702030302020204" pitchFamily="66" charset="0"/>
              </a:rPr>
              <a:t>PA</a:t>
            </a:r>
            <a:r>
              <a:rPr lang="pt-BR" sz="2400" dirty="0">
                <a:latin typeface="Comic Sans MS" panose="030F0702030302020204" pitchFamily="66" charset="0"/>
              </a:rPr>
              <a:t> </a:t>
            </a:r>
            <a:r>
              <a:rPr lang="pt-BR" sz="2400" b="1" dirty="0">
                <a:latin typeface="Comic Sans MS" panose="030F0702030302020204" pitchFamily="66" charset="0"/>
              </a:rPr>
              <a:t>entre 120 – 139/80 – 89 mmHg </a:t>
            </a:r>
            <a:r>
              <a:rPr lang="pt-BR" sz="2400" dirty="0">
                <a:latin typeface="Comic Sans MS" panose="030F0702030302020204" pitchFamily="66" charset="0"/>
              </a:rPr>
              <a:t>na presença de outros </a:t>
            </a:r>
            <a:r>
              <a:rPr lang="pt-BR" sz="2400" dirty="0" smtClean="0">
                <a:latin typeface="Comic Sans MS" panose="030F0702030302020204" pitchFamily="66" charset="0"/>
              </a:rPr>
              <a:t>fatores de </a:t>
            </a:r>
            <a:r>
              <a:rPr lang="pt-BR" sz="2400" dirty="0">
                <a:latin typeface="Comic Sans MS" panose="030F0702030302020204" pitchFamily="66" charset="0"/>
              </a:rPr>
              <a:t>risco para doença cardiovascular (DCV). </a:t>
            </a:r>
            <a:endParaRPr lang="pt-BR" sz="2400" dirty="0" smtClean="0">
              <a:latin typeface="Comic Sans MS" panose="030F0702030302020204" pitchFamily="66" charset="0"/>
            </a:endParaRPr>
          </a:p>
          <a:p>
            <a:pPr algn="just"/>
            <a:endParaRPr lang="pt-BR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2" t="21748" r="16232" b="36698"/>
          <a:stretch/>
        </p:blipFill>
        <p:spPr bwMode="auto">
          <a:xfrm>
            <a:off x="611560" y="2996952"/>
            <a:ext cx="820891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5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8640"/>
            <a:ext cx="748665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62880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r>
              <a:rPr lang="pt-BR" sz="2400" dirty="0" smtClean="0">
                <a:latin typeface="Comic Sans MS" panose="030F0702030302020204" pitchFamily="66" charset="0"/>
              </a:rPr>
              <a:t> É importante o </a:t>
            </a:r>
            <a:r>
              <a:rPr lang="pt-BR" sz="2400" dirty="0">
                <a:latin typeface="Comic Sans MS" panose="030F0702030302020204" pitchFamily="66" charset="0"/>
              </a:rPr>
              <a:t>cuidado de se fazer o diagnóstico correto da HAS, uma vez que se trata </a:t>
            </a:r>
            <a:r>
              <a:rPr lang="pt-BR" sz="2400" dirty="0" smtClean="0">
                <a:latin typeface="Comic Sans MS" panose="030F0702030302020204" pitchFamily="66" charset="0"/>
              </a:rPr>
              <a:t>de uma </a:t>
            </a:r>
            <a:r>
              <a:rPr lang="pt-BR" sz="2400" dirty="0">
                <a:latin typeface="Comic Sans MS" panose="030F0702030302020204" pitchFamily="66" charset="0"/>
              </a:rPr>
              <a:t>condição </a:t>
            </a:r>
            <a:r>
              <a:rPr lang="pt-BR" sz="2400" b="1" dirty="0">
                <a:latin typeface="Comic Sans MS" panose="030F0702030302020204" pitchFamily="66" charset="0"/>
              </a:rPr>
              <a:t>crônica</a:t>
            </a:r>
            <a:r>
              <a:rPr lang="pt-BR" sz="2400" dirty="0">
                <a:latin typeface="Comic Sans MS" panose="030F0702030302020204" pitchFamily="66" charset="0"/>
              </a:rPr>
              <a:t> que acompanhará o indivíduo </a:t>
            </a:r>
            <a:r>
              <a:rPr lang="pt-BR" sz="2400" b="1" dirty="0">
                <a:latin typeface="Comic Sans MS" panose="030F0702030302020204" pitchFamily="66" charset="0"/>
              </a:rPr>
              <a:t>por toda a vida</a:t>
            </a:r>
            <a:r>
              <a:rPr lang="pt-BR" sz="2400" dirty="0">
                <a:latin typeface="Comic Sans MS" panose="030F0702030302020204" pitchFamily="66" charset="0"/>
              </a:rPr>
              <a:t>. Deve-se evitar verificar a </a:t>
            </a:r>
            <a:r>
              <a:rPr lang="pt-BR" sz="2400" dirty="0" smtClean="0">
                <a:latin typeface="Comic Sans MS" panose="030F0702030302020204" pitchFamily="66" charset="0"/>
              </a:rPr>
              <a:t>PA em </a:t>
            </a:r>
            <a:r>
              <a:rPr lang="pt-BR" sz="2400" dirty="0">
                <a:latin typeface="Comic Sans MS" panose="030F0702030302020204" pitchFamily="66" charset="0"/>
              </a:rPr>
              <a:t>situações de estresse físico (dor) e emocional (luto, ansiedade), pois um valor elevado, </a:t>
            </a:r>
            <a:r>
              <a:rPr lang="pt-BR" sz="2400" dirty="0" smtClean="0">
                <a:latin typeface="Comic Sans MS" panose="030F0702030302020204" pitchFamily="66" charset="0"/>
              </a:rPr>
              <a:t>muitas vezes</a:t>
            </a:r>
            <a:r>
              <a:rPr lang="pt-BR" sz="2400" dirty="0">
                <a:latin typeface="Comic Sans MS" panose="030F0702030302020204" pitchFamily="66" charset="0"/>
              </a:rPr>
              <a:t>, é consequência dessas condições</a:t>
            </a:r>
            <a:r>
              <a:rPr lang="pt-BR" sz="2400" dirty="0" smtClean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Comic Sans MS" panose="030F0702030302020204" pitchFamily="66" charset="0"/>
              </a:rPr>
              <a:t>Outros parâmetros para idosos, crianças  e gestantes.       </a:t>
            </a: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008B50"/>
                </a:solidFill>
                <a:latin typeface="Comic Sans MS" panose="030F0702030302020204" pitchFamily="66" charset="0"/>
              </a:rPr>
              <a:t>ATENÇÃO!!!!! CUIDADO!!!!! MONITORAMENTO!!!!!</a:t>
            </a:r>
            <a:endParaRPr lang="pt-BR" sz="2400" b="1" dirty="0">
              <a:solidFill>
                <a:srgbClr val="008B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11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1893</Words>
  <Application>Microsoft Office PowerPoint</Application>
  <PresentationFormat>Apresentação na tela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Vera</dc:creator>
  <cp:lastModifiedBy>Vera</cp:lastModifiedBy>
  <cp:revision>36</cp:revision>
  <dcterms:created xsi:type="dcterms:W3CDTF">2016-08-18T02:43:09Z</dcterms:created>
  <dcterms:modified xsi:type="dcterms:W3CDTF">2016-08-24T03:25:56Z</dcterms:modified>
</cp:coreProperties>
</file>